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1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7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9CF61-BAF4-43BF-812F-3FEA4DC711E0}" type="doc">
      <dgm:prSet loTypeId="urn:microsoft.com/office/officeart/2005/8/layout/v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17C34C0-E6B4-40FD-99DD-612067EEFE9E}">
      <dgm:prSet phldrT="[Текст]" custT="1"/>
      <dgm:spPr/>
      <dgm:t>
        <a:bodyPr/>
        <a:lstStyle/>
        <a:p>
          <a:r>
            <a:rPr lang="ru-RU" sz="4000" b="1" dirty="0" smtClean="0"/>
            <a:t>Традиционное обучение</a:t>
          </a:r>
          <a:endParaRPr lang="ru-RU" sz="4000" b="1" dirty="0"/>
        </a:p>
      </dgm:t>
    </dgm:pt>
    <dgm:pt modelId="{81992E10-04C2-4B02-9710-8AFB8BE74DE9}" type="parTrans" cxnId="{13D822F7-BA5E-49EE-977B-B6C716EC0D27}">
      <dgm:prSet/>
      <dgm:spPr/>
      <dgm:t>
        <a:bodyPr/>
        <a:lstStyle/>
        <a:p>
          <a:endParaRPr lang="ru-RU"/>
        </a:p>
      </dgm:t>
    </dgm:pt>
    <dgm:pt modelId="{27792696-D74B-458F-960F-A40D52700B1D}" type="sibTrans" cxnId="{13D822F7-BA5E-49EE-977B-B6C716EC0D27}">
      <dgm:prSet/>
      <dgm:spPr/>
      <dgm:t>
        <a:bodyPr/>
        <a:lstStyle/>
        <a:p>
          <a:endParaRPr lang="ru-RU"/>
        </a:p>
      </dgm:t>
    </dgm:pt>
    <dgm:pt modelId="{23EC2F85-BC1A-4542-8928-CC5065BB3BF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</a:rPr>
            <a:t>Непосредственное побуждение</a:t>
          </a:r>
          <a:endParaRPr lang="ru-RU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7889A84B-8264-4DE7-A621-9549D093FED5}" type="parTrans" cxnId="{3B470BBB-C65D-435A-9D48-104D9419C64C}">
      <dgm:prSet/>
      <dgm:spPr/>
      <dgm:t>
        <a:bodyPr/>
        <a:lstStyle/>
        <a:p>
          <a:endParaRPr lang="ru-RU"/>
        </a:p>
      </dgm:t>
    </dgm:pt>
    <dgm:pt modelId="{5D46CBB8-E949-47BE-8E6C-77D494737A38}" type="sibTrans" cxnId="{3B470BBB-C65D-435A-9D48-104D9419C64C}">
      <dgm:prSet/>
      <dgm:spPr/>
      <dgm:t>
        <a:bodyPr/>
        <a:lstStyle/>
        <a:p>
          <a:endParaRPr lang="ru-RU"/>
        </a:p>
      </dgm:t>
    </dgm:pt>
    <dgm:pt modelId="{B024566D-6742-46AB-A609-2DBC72190D07}">
      <dgm:prSet phldrT="[Текст]" custT="1"/>
      <dgm:spPr/>
      <dgm:t>
        <a:bodyPr/>
        <a:lstStyle/>
        <a:p>
          <a:r>
            <a:rPr lang="ru-RU" sz="4000" b="1" dirty="0" smtClean="0"/>
            <a:t>Проблемное обучение</a:t>
          </a:r>
          <a:endParaRPr lang="ru-RU" sz="4000" b="1" dirty="0"/>
        </a:p>
      </dgm:t>
    </dgm:pt>
    <dgm:pt modelId="{7879DE8B-F54A-4093-A632-6F12B062A67F}" type="parTrans" cxnId="{E2CFBD9D-01FF-400C-9FAE-BD33CBB8F9D3}">
      <dgm:prSet/>
      <dgm:spPr/>
      <dgm:t>
        <a:bodyPr/>
        <a:lstStyle/>
        <a:p>
          <a:endParaRPr lang="ru-RU"/>
        </a:p>
      </dgm:t>
    </dgm:pt>
    <dgm:pt modelId="{B0240299-F0D5-4A41-92A8-4919B2A99D57}" type="sibTrans" cxnId="{E2CFBD9D-01FF-400C-9FAE-BD33CBB8F9D3}">
      <dgm:prSet/>
      <dgm:spPr/>
      <dgm:t>
        <a:bodyPr/>
        <a:lstStyle/>
        <a:p>
          <a:endParaRPr lang="ru-RU"/>
        </a:p>
      </dgm:t>
    </dgm:pt>
    <dgm:pt modelId="{86F7C9D4-DE99-450C-8F63-8499D2E9CA9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</a:rPr>
            <a:t>Интеллектуальные</a:t>
          </a:r>
          <a:endParaRPr lang="ru-RU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44839C6B-1B85-476F-8528-4C291D2F1899}" type="parTrans" cxnId="{F7857E6E-92C2-46A4-B12D-39EBA9181791}">
      <dgm:prSet/>
      <dgm:spPr/>
      <dgm:t>
        <a:bodyPr/>
        <a:lstStyle/>
        <a:p>
          <a:endParaRPr lang="ru-RU"/>
        </a:p>
      </dgm:t>
    </dgm:pt>
    <dgm:pt modelId="{E0BA44F3-388B-459E-9810-963AF13E9BD2}" type="sibTrans" cxnId="{F7857E6E-92C2-46A4-B12D-39EBA9181791}">
      <dgm:prSet/>
      <dgm:spPr/>
      <dgm:t>
        <a:bodyPr/>
        <a:lstStyle/>
        <a:p>
          <a:endParaRPr lang="ru-RU"/>
        </a:p>
      </dgm:t>
    </dgm:pt>
    <dgm:pt modelId="{EC599005-FC91-40A7-BF5D-C6731EA90046}">
      <dgm:prSet phldrT="[Текст]" custT="1"/>
      <dgm:spPr/>
      <dgm:t>
        <a:bodyPr/>
        <a:lstStyle/>
        <a:p>
          <a:r>
            <a:rPr lang="ru-RU" sz="1400" b="1" i="1" dirty="0" smtClean="0"/>
            <a:t>(учитель интересно рассказывает, показывает и т.д.)</a:t>
          </a:r>
          <a:endParaRPr lang="ru-RU" sz="2000" b="1" dirty="0"/>
        </a:p>
      </dgm:t>
    </dgm:pt>
    <dgm:pt modelId="{1D906AA6-A03D-4E78-9DC2-1A937990695A}" type="parTrans" cxnId="{833558D0-347D-4871-BEBE-7EB3827A5795}">
      <dgm:prSet/>
      <dgm:spPr/>
      <dgm:t>
        <a:bodyPr/>
        <a:lstStyle/>
        <a:p>
          <a:endParaRPr lang="ru-RU"/>
        </a:p>
      </dgm:t>
    </dgm:pt>
    <dgm:pt modelId="{291EAA71-8FCA-475D-A3CE-AE557C7DC716}" type="sibTrans" cxnId="{833558D0-347D-4871-BEBE-7EB3827A5795}">
      <dgm:prSet/>
      <dgm:spPr/>
      <dgm:t>
        <a:bodyPr/>
        <a:lstStyle/>
        <a:p>
          <a:endParaRPr lang="ru-RU"/>
        </a:p>
      </dgm:t>
    </dgm:pt>
    <dgm:pt modelId="{FDFFE9FF-3687-44E9-9572-9F84371CE40E}">
      <dgm:prSet phldrT="[Текст]" custT="1"/>
      <dgm:spPr/>
      <dgm:t>
        <a:bodyPr/>
        <a:lstStyle/>
        <a:p>
          <a:endParaRPr lang="ru-RU" sz="2000" b="1" dirty="0"/>
        </a:p>
      </dgm:t>
    </dgm:pt>
    <dgm:pt modelId="{A907F4CB-0729-4637-AA73-7E4F10141B1E}" type="parTrans" cxnId="{0FD65CD9-D5BB-436A-9230-0BF3CDAE9179}">
      <dgm:prSet/>
      <dgm:spPr/>
      <dgm:t>
        <a:bodyPr/>
        <a:lstStyle/>
        <a:p>
          <a:endParaRPr lang="ru-RU"/>
        </a:p>
      </dgm:t>
    </dgm:pt>
    <dgm:pt modelId="{04BF0F4B-CF75-436D-A849-D2B39CFAF0FE}" type="sibTrans" cxnId="{0FD65CD9-D5BB-436A-9230-0BF3CDAE9179}">
      <dgm:prSet/>
      <dgm:spPr/>
      <dgm:t>
        <a:bodyPr/>
        <a:lstStyle/>
        <a:p>
          <a:endParaRPr lang="ru-RU"/>
        </a:p>
      </dgm:t>
    </dgm:pt>
    <dgm:pt modelId="{D6C96ACF-B9BD-4837-A5E7-69452DEF7E94}">
      <dgm:prSet phldrT="[Текст]" custT="1"/>
      <dgm:spPr/>
      <dgm:t>
        <a:bodyPr/>
        <a:lstStyle/>
        <a:p>
          <a:r>
            <a:rPr lang="ru-RU" sz="1500" b="1" i="1" dirty="0" smtClean="0"/>
            <a:t>(учащиеся самостоятельно ищут знания, испытывая удовлетворение от преодоления сложностей и найденных догадок)</a:t>
          </a:r>
          <a:endParaRPr lang="ru-RU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C5E61A1A-3633-4E7E-9D37-3163CE271467}" type="parTrans" cxnId="{0F69365F-D4C2-4644-B570-77A475DDC44F}">
      <dgm:prSet/>
      <dgm:spPr/>
      <dgm:t>
        <a:bodyPr/>
        <a:lstStyle/>
        <a:p>
          <a:endParaRPr lang="ru-RU"/>
        </a:p>
      </dgm:t>
    </dgm:pt>
    <dgm:pt modelId="{C3FEDCA0-05A2-4C92-AC9C-577A0C705F94}" type="sibTrans" cxnId="{0F69365F-D4C2-4644-B570-77A475DDC44F}">
      <dgm:prSet/>
      <dgm:spPr/>
      <dgm:t>
        <a:bodyPr/>
        <a:lstStyle/>
        <a:p>
          <a:endParaRPr lang="ru-RU"/>
        </a:p>
      </dgm:t>
    </dgm:pt>
    <dgm:pt modelId="{9D2EA7F4-9640-401F-998E-0D877BE4CF3B}">
      <dgm:prSet phldrT="[Текст]" custT="1"/>
      <dgm:spPr/>
      <dgm:t>
        <a:bodyPr/>
        <a:lstStyle/>
        <a:p>
          <a:endParaRPr lang="ru-RU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8176C159-9E67-4718-B723-0C05F9A6CB8D}" type="parTrans" cxnId="{A8E10A51-3968-41FB-ACC0-2FDFCF9689A1}">
      <dgm:prSet/>
      <dgm:spPr/>
      <dgm:t>
        <a:bodyPr/>
        <a:lstStyle/>
        <a:p>
          <a:endParaRPr lang="ru-RU"/>
        </a:p>
      </dgm:t>
    </dgm:pt>
    <dgm:pt modelId="{170ABA9D-6BE7-4944-A2E1-D98834FBEE57}" type="sibTrans" cxnId="{A8E10A51-3968-41FB-ACC0-2FDFCF9689A1}">
      <dgm:prSet/>
      <dgm:spPr/>
      <dgm:t>
        <a:bodyPr/>
        <a:lstStyle/>
        <a:p>
          <a:endParaRPr lang="ru-RU"/>
        </a:p>
      </dgm:t>
    </dgm:pt>
    <dgm:pt modelId="{7AA543C6-C6CA-4B93-B498-FFA6AE8525D7}" type="pres">
      <dgm:prSet presAssocID="{92C9CF61-BAF4-43BF-812F-3FEA4DC711E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BF9856-2C13-4C3F-B510-AEAD1B9EB08C}" type="pres">
      <dgm:prSet presAssocID="{017C34C0-E6B4-40FD-99DD-612067EEFE9E}" presName="linNode" presStyleCnt="0"/>
      <dgm:spPr/>
    </dgm:pt>
    <dgm:pt modelId="{BC305D27-4601-480E-989C-C67E03FFA2DE}" type="pres">
      <dgm:prSet presAssocID="{017C34C0-E6B4-40FD-99DD-612067EEFE9E}" presName="parentShp" presStyleLbl="node1" presStyleIdx="0" presStyleCnt="2" custScaleX="123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08D09-0361-4366-8875-A563E2D541AF}" type="pres">
      <dgm:prSet presAssocID="{017C34C0-E6B4-40FD-99DD-612067EEFE9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53C79-E1DF-4575-827B-938336AA4F82}" type="pres">
      <dgm:prSet presAssocID="{27792696-D74B-458F-960F-A40D52700B1D}" presName="spacing" presStyleCnt="0"/>
      <dgm:spPr/>
    </dgm:pt>
    <dgm:pt modelId="{EDF820CD-1D33-44F9-B772-171E22CB3A5A}" type="pres">
      <dgm:prSet presAssocID="{B024566D-6742-46AB-A609-2DBC72190D07}" presName="linNode" presStyleCnt="0"/>
      <dgm:spPr/>
    </dgm:pt>
    <dgm:pt modelId="{930F72F1-E02D-48D0-B4B4-294AAE7C2EED}" type="pres">
      <dgm:prSet presAssocID="{B024566D-6742-46AB-A609-2DBC72190D0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D8C0F-15FD-43D0-90C2-54416B726AFE}" type="pres">
      <dgm:prSet presAssocID="{B024566D-6742-46AB-A609-2DBC72190D07}" presName="childShp" presStyleLbl="bgAccFollowNode1" presStyleIdx="1" presStyleCnt="2" custScaleY="11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D822F7-BA5E-49EE-977B-B6C716EC0D27}" srcId="{92C9CF61-BAF4-43BF-812F-3FEA4DC711E0}" destId="{017C34C0-E6B4-40FD-99DD-612067EEFE9E}" srcOrd="0" destOrd="0" parTransId="{81992E10-04C2-4B02-9710-8AFB8BE74DE9}" sibTransId="{27792696-D74B-458F-960F-A40D52700B1D}"/>
    <dgm:cxn modelId="{833558D0-347D-4871-BEBE-7EB3827A5795}" srcId="{017C34C0-E6B4-40FD-99DD-612067EEFE9E}" destId="{EC599005-FC91-40A7-BF5D-C6731EA90046}" srcOrd="2" destOrd="0" parTransId="{1D906AA6-A03D-4E78-9DC2-1A937990695A}" sibTransId="{291EAA71-8FCA-475D-A3CE-AE557C7DC716}"/>
    <dgm:cxn modelId="{A8E10A51-3968-41FB-ACC0-2FDFCF9689A1}" srcId="{B024566D-6742-46AB-A609-2DBC72190D07}" destId="{9D2EA7F4-9640-401F-998E-0D877BE4CF3B}" srcOrd="1" destOrd="0" parTransId="{8176C159-9E67-4718-B723-0C05F9A6CB8D}" sibTransId="{170ABA9D-6BE7-4944-A2E1-D98834FBEE57}"/>
    <dgm:cxn modelId="{D03BCAAD-848D-494F-9839-4AC11C09CB5D}" type="presOf" srcId="{86F7C9D4-DE99-450C-8F63-8499D2E9CA93}" destId="{36BD8C0F-15FD-43D0-90C2-54416B726AFE}" srcOrd="0" destOrd="0" presId="urn:microsoft.com/office/officeart/2005/8/layout/vList6"/>
    <dgm:cxn modelId="{2B34CC56-3417-40B4-B908-D652BF8224AB}" type="presOf" srcId="{92C9CF61-BAF4-43BF-812F-3FEA4DC711E0}" destId="{7AA543C6-C6CA-4B93-B498-FFA6AE8525D7}" srcOrd="0" destOrd="0" presId="urn:microsoft.com/office/officeart/2005/8/layout/vList6"/>
    <dgm:cxn modelId="{F7857E6E-92C2-46A4-B12D-39EBA9181791}" srcId="{B024566D-6742-46AB-A609-2DBC72190D07}" destId="{86F7C9D4-DE99-450C-8F63-8499D2E9CA93}" srcOrd="0" destOrd="0" parTransId="{44839C6B-1B85-476F-8528-4C291D2F1899}" sibTransId="{E0BA44F3-388B-459E-9810-963AF13E9BD2}"/>
    <dgm:cxn modelId="{DD1583DC-3543-4A8F-B00A-F93CC5F24CC9}" type="presOf" srcId="{9D2EA7F4-9640-401F-998E-0D877BE4CF3B}" destId="{36BD8C0F-15FD-43D0-90C2-54416B726AFE}" srcOrd="0" destOrd="1" presId="urn:microsoft.com/office/officeart/2005/8/layout/vList6"/>
    <dgm:cxn modelId="{F28B303D-A45A-4503-AD7F-22195E5A9302}" type="presOf" srcId="{017C34C0-E6B4-40FD-99DD-612067EEFE9E}" destId="{BC305D27-4601-480E-989C-C67E03FFA2DE}" srcOrd="0" destOrd="0" presId="urn:microsoft.com/office/officeart/2005/8/layout/vList6"/>
    <dgm:cxn modelId="{3B470BBB-C65D-435A-9D48-104D9419C64C}" srcId="{017C34C0-E6B4-40FD-99DD-612067EEFE9E}" destId="{23EC2F85-BC1A-4542-8928-CC5065BB3BFA}" srcOrd="0" destOrd="0" parTransId="{7889A84B-8264-4DE7-A621-9549D093FED5}" sibTransId="{5D46CBB8-E949-47BE-8E6C-77D494737A38}"/>
    <dgm:cxn modelId="{9AD4F06A-E7D5-4B16-8CA8-4E4EFCCAD786}" type="presOf" srcId="{EC599005-FC91-40A7-BF5D-C6731EA90046}" destId="{F4B08D09-0361-4366-8875-A563E2D541AF}" srcOrd="0" destOrd="2" presId="urn:microsoft.com/office/officeart/2005/8/layout/vList6"/>
    <dgm:cxn modelId="{130FABA5-56B3-4127-82C4-EC1A10AE82B3}" type="presOf" srcId="{B024566D-6742-46AB-A609-2DBC72190D07}" destId="{930F72F1-E02D-48D0-B4B4-294AAE7C2EED}" srcOrd="0" destOrd="0" presId="urn:microsoft.com/office/officeart/2005/8/layout/vList6"/>
    <dgm:cxn modelId="{E2CFBD9D-01FF-400C-9FAE-BD33CBB8F9D3}" srcId="{92C9CF61-BAF4-43BF-812F-3FEA4DC711E0}" destId="{B024566D-6742-46AB-A609-2DBC72190D07}" srcOrd="1" destOrd="0" parTransId="{7879DE8B-F54A-4093-A632-6F12B062A67F}" sibTransId="{B0240299-F0D5-4A41-92A8-4919B2A99D57}"/>
    <dgm:cxn modelId="{0FD65CD9-D5BB-436A-9230-0BF3CDAE9179}" srcId="{017C34C0-E6B4-40FD-99DD-612067EEFE9E}" destId="{FDFFE9FF-3687-44E9-9572-9F84371CE40E}" srcOrd="1" destOrd="0" parTransId="{A907F4CB-0729-4637-AA73-7E4F10141B1E}" sibTransId="{04BF0F4B-CF75-436D-A849-D2B39CFAF0FE}"/>
    <dgm:cxn modelId="{4A2A94D4-C2F6-414A-9D98-BB7D6DC45A3E}" type="presOf" srcId="{D6C96ACF-B9BD-4837-A5E7-69452DEF7E94}" destId="{36BD8C0F-15FD-43D0-90C2-54416B726AFE}" srcOrd="0" destOrd="2" presId="urn:microsoft.com/office/officeart/2005/8/layout/vList6"/>
    <dgm:cxn modelId="{A5BC7CAA-8AFE-4188-BB92-27DB6164A24A}" type="presOf" srcId="{23EC2F85-BC1A-4542-8928-CC5065BB3BFA}" destId="{F4B08D09-0361-4366-8875-A563E2D541AF}" srcOrd="0" destOrd="0" presId="urn:microsoft.com/office/officeart/2005/8/layout/vList6"/>
    <dgm:cxn modelId="{0F69365F-D4C2-4644-B570-77A475DDC44F}" srcId="{B024566D-6742-46AB-A609-2DBC72190D07}" destId="{D6C96ACF-B9BD-4837-A5E7-69452DEF7E94}" srcOrd="2" destOrd="0" parTransId="{C5E61A1A-3633-4E7E-9D37-3163CE271467}" sibTransId="{C3FEDCA0-05A2-4C92-AC9C-577A0C705F94}"/>
    <dgm:cxn modelId="{DA51F3C7-3D86-445E-BBA7-191A9DE6196E}" type="presOf" srcId="{FDFFE9FF-3687-44E9-9572-9F84371CE40E}" destId="{F4B08D09-0361-4366-8875-A563E2D541AF}" srcOrd="0" destOrd="1" presId="urn:microsoft.com/office/officeart/2005/8/layout/vList6"/>
    <dgm:cxn modelId="{8FBEFE96-5818-46E4-96C2-2AF6D9EB511D}" type="presParOf" srcId="{7AA543C6-C6CA-4B93-B498-FFA6AE8525D7}" destId="{B7BF9856-2C13-4C3F-B510-AEAD1B9EB08C}" srcOrd="0" destOrd="0" presId="urn:microsoft.com/office/officeart/2005/8/layout/vList6"/>
    <dgm:cxn modelId="{DCFC17F1-FEBF-4540-81D7-980F72A0352C}" type="presParOf" srcId="{B7BF9856-2C13-4C3F-B510-AEAD1B9EB08C}" destId="{BC305D27-4601-480E-989C-C67E03FFA2DE}" srcOrd="0" destOrd="0" presId="urn:microsoft.com/office/officeart/2005/8/layout/vList6"/>
    <dgm:cxn modelId="{06331691-C840-4687-87C7-15021C6B0383}" type="presParOf" srcId="{B7BF9856-2C13-4C3F-B510-AEAD1B9EB08C}" destId="{F4B08D09-0361-4366-8875-A563E2D541AF}" srcOrd="1" destOrd="0" presId="urn:microsoft.com/office/officeart/2005/8/layout/vList6"/>
    <dgm:cxn modelId="{8E3B2338-4F7A-4751-A6C8-182D511BA65D}" type="presParOf" srcId="{7AA543C6-C6CA-4B93-B498-FFA6AE8525D7}" destId="{9E153C79-E1DF-4575-827B-938336AA4F82}" srcOrd="1" destOrd="0" presId="urn:microsoft.com/office/officeart/2005/8/layout/vList6"/>
    <dgm:cxn modelId="{A6F4BCB7-A91D-472A-9BB6-38601F7F1B15}" type="presParOf" srcId="{7AA543C6-C6CA-4B93-B498-FFA6AE8525D7}" destId="{EDF820CD-1D33-44F9-B772-171E22CB3A5A}" srcOrd="2" destOrd="0" presId="urn:microsoft.com/office/officeart/2005/8/layout/vList6"/>
    <dgm:cxn modelId="{C8D11121-7C20-4FA6-989A-B6186D4D80B8}" type="presParOf" srcId="{EDF820CD-1D33-44F9-B772-171E22CB3A5A}" destId="{930F72F1-E02D-48D0-B4B4-294AAE7C2EED}" srcOrd="0" destOrd="0" presId="urn:microsoft.com/office/officeart/2005/8/layout/vList6"/>
    <dgm:cxn modelId="{9F233C56-6238-4182-8CB1-223CF6E6A0FF}" type="presParOf" srcId="{EDF820CD-1D33-44F9-B772-171E22CB3A5A}" destId="{36BD8C0F-15FD-43D0-90C2-54416B726AFE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2A90AE-BF22-4A94-9DF2-F7E75D7610A7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r>
              <a:rPr lang="ru-RU" noProof="0" dirty="0" err="1" smtClean="0"/>
              <a:t> </a:t>
            </a:r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E4551C-9DE6-4D51-AC19-D5DF28644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FEAA55-1BD1-437E-B853-3A627E969F42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5DD10B-DBC9-4016-947A-B26A05C56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2D455-F7D2-48D4-ABFA-E2484CE364FA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C6E0D-E5C8-49C8-A2B3-A97C28F07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2DFE-F297-450B-869A-0FE6984D3CE8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EA30E-D0AC-4DED-B2D2-970F2AF80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6B59C-EBF9-4808-893E-09492F3ECC9E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B9D15-1DCE-4FE8-81AE-D1F0997B3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DB8BA2-759C-45C0-BF8C-E9532DD4B0EF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1EC3DA-2176-4585-B014-DAE940BCD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F939-C836-40D9-B676-88D15E149582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AA5F5-7370-4AF0-975E-068046124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5A3C-BAAB-4598-924A-1EA31E71A29C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12740-B202-4AF0-B091-5F9DF518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4410-282D-4A5E-A578-C67EBE12F9FE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DC68D-3F26-46ED-9402-11344AC30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B8B085-9CC0-4F99-8D4C-294A0EFD4BC2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3B3B56-25C3-4DD0-AA84-8FD70CD65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40852-6A82-43C7-854D-B6A184038DEB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99434-EEC4-4C61-8BBC-E638972E6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5191D3-9DCF-4AA1-A686-B4347BC6E738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DE5582-384C-4F09-9C82-892129F10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5C872A7-2394-4590-882E-D523C1F016E5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846B066-442C-4996-B561-39A35DA2D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08" r:id="rId5"/>
    <p:sldLayoutId id="2147483709" r:id="rId6"/>
    <p:sldLayoutId id="2147483715" r:id="rId7"/>
    <p:sldLayoutId id="2147483710" r:id="rId8"/>
    <p:sldLayoutId id="2147483716" r:id="rId9"/>
    <p:sldLayoutId id="2147483711" r:id="rId10"/>
    <p:sldLayoutId id="2147483712" r:id="rId11"/>
  </p:sldLayoutIdLst>
  <p:transition>
    <p:pull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625" y="500063"/>
            <a:ext cx="8286750" cy="3149600"/>
          </a:xfrm>
        </p:spPr>
        <p:txBody>
          <a:bodyPr anchor="ctr" anchorCtr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ТЕХНОЛОГИЯ ПРОБЛЕМНОГО ОБУЧЕНИЯ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50" y="3929063"/>
            <a:ext cx="8858250" cy="2500312"/>
          </a:xfrm>
        </p:spPr>
        <p:txBody>
          <a:bodyPr>
            <a:normAutofit fontScale="85000" lnSpcReduction="20000"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зритель, не видевший первого акта,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В догадках теряются дети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И все же они ухитряются как-то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Понять, что творится на свете.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С.Я. Маршак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                                                </a:t>
            </a:r>
            <a:endParaRPr lang="ru-RU" dirty="0"/>
          </a:p>
        </p:txBody>
      </p:sp>
      <p:pic>
        <p:nvPicPr>
          <p:cNvPr id="614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3789363"/>
            <a:ext cx="17272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2910" y="214290"/>
            <a:ext cx="8072494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Приёмы создания проблемной ситуации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1357298"/>
            <a:ext cx="4500594" cy="52149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365125" algn="l"/>
              </a:tabLst>
            </a:pPr>
            <a:r>
              <a:rPr lang="ru-RU" sz="17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«с удивлением»</a:t>
            </a:r>
          </a:p>
          <a:p>
            <a:pPr>
              <a:tabLst>
                <a:tab pos="365125" algn="l"/>
              </a:tabLst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Приём 1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читель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одновременно предъявляет классу противоречивые факты, взаимоисключающие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научные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теории или чьи-то точки зрения. 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365125" algn="l"/>
              </a:tabLst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Приём 2.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Педагог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сталкивает разные мнения учеников, предложив классу вопрос или практическое задание на новый материал.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365125" algn="l"/>
              </a:tabLst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Приём 3.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Между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житейским представлением учащихся и научным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фактом:  </a:t>
            </a:r>
          </a:p>
          <a:p>
            <a:pPr>
              <a:tabLst>
                <a:tab pos="365125" algn="l"/>
              </a:tabLst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шаг 1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Учитель обнажает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житейское представление ученика вопросом или заданием « на ошибку»; 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365125" algn="l"/>
              </a:tabLst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шаг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2.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Предъявляет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научный факт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сообщением, экспериментом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или наг</a:t>
            </a:r>
            <a:r>
              <a:rPr lang="ru-RU" sz="1700" dirty="0"/>
              <a:t>лядностью.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3504" y="1428736"/>
            <a:ext cx="3500462" cy="47863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7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«с затруднением»</a:t>
            </a:r>
          </a:p>
          <a:p>
            <a:pPr algn="ctr"/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Приём 4.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Учитель даёт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практическое задание,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невыполнимое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вообще (возникает только вопрос) 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Приём 5.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Учитель даёт практическое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задание, не сходное с предыдущими 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Приём 6.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endParaRPr lang="ru-RU" sz="17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шаг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1.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Учитель даёт 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невыполнимое практическое задание, сходное с предыдущим  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шаг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Доказывает,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что задание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всё-таки не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выполнено.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811601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Учебники </a:t>
            </a:r>
            <a:r>
              <a:rPr lang="ru-RU" sz="2000" b="1" dirty="0">
                <a:solidFill>
                  <a:schemeClr val="tx1"/>
                </a:solidFill>
              </a:rPr>
              <a:t>УМК </a:t>
            </a:r>
            <a:r>
              <a:rPr lang="ru-RU" sz="2000" b="1" dirty="0" smtClean="0">
                <a:solidFill>
                  <a:schemeClr val="tx1"/>
                </a:solidFill>
              </a:rPr>
              <a:t>«ГАРМОНИЯ» </a:t>
            </a:r>
            <a:r>
              <a:rPr lang="ru-RU" sz="2000" b="1" dirty="0" smtClean="0">
                <a:solidFill>
                  <a:schemeClr val="tx1"/>
                </a:solidFill>
              </a:rPr>
              <a:t>помогают  </a:t>
            </a:r>
            <a:r>
              <a:rPr lang="ru-RU" sz="2000" b="1" dirty="0">
                <a:solidFill>
                  <a:schemeClr val="tx1"/>
                </a:solidFill>
              </a:rPr>
              <a:t>учителю создавать необходимые  проблемные ситуации</a:t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285860"/>
            <a:ext cx="7185427" cy="473713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2412319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285728"/>
            <a:ext cx="6342530" cy="61852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7702116"/>
      </p:ext>
    </p:extLst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52737"/>
            <a:ext cx="4017768" cy="394790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642918"/>
            <a:ext cx="4242601" cy="54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32727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тем 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500042"/>
            <a:ext cx="4604826" cy="585789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тем 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14356"/>
            <a:ext cx="8110007" cy="478634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кр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57166"/>
            <a:ext cx="6072230" cy="607223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180" y="0"/>
            <a:ext cx="483764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т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79" y="0"/>
            <a:ext cx="4630242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т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67" y="714356"/>
            <a:ext cx="7511671" cy="557216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55875" y="476250"/>
          <a:ext cx="3408363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83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МОТИВЫ </a:t>
                      </a:r>
                      <a:endParaRPr lang="ru-RU" sz="440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91449" marR="91449"/>
                </a:tc>
              </a:tr>
            </a:tbl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323528" y="1412776"/>
          <a:ext cx="8448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428604"/>
            <a:ext cx="828680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Данная технология является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результативной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поскольку обеспечивает высокое качество усвоения знаний, эффективное развитие интеллекта и творческих способностей младших школьников, воспитание активной личности обучающихся, развитие универсальных учебных действий;                                                        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потому что позволяет снижать нервно-психические нагрузки учащихся за счет стимуляции познавательной мотивации и «открытия» знаний.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носит общепедагогический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характер, т.е. реализуется на любом предметном содержании и любой образовательной ступени.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625" y="500063"/>
            <a:ext cx="8286750" cy="3149600"/>
          </a:xfrm>
        </p:spPr>
        <p:txBody>
          <a:bodyPr anchor="ctr" anchorCtr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СПАСИБО</a:t>
            </a:r>
            <a:b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ЗА</a:t>
            </a:r>
            <a:b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ВНИМАНИЕ !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150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1025" y="4005263"/>
            <a:ext cx="2946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625" y="571500"/>
          <a:ext cx="8286750" cy="1463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6750"/>
              </a:tblGrid>
              <a:tr h="14636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Что же такое технология проблемного обучения?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39" marR="91439" marT="45740" marB="4574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200904"/>
          <a:ext cx="8215370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1537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400" b="1" kern="1200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Технология</a:t>
                      </a:r>
                      <a:r>
                        <a:rPr kumimoji="0" lang="ru-RU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это системная совокупность приемов и средств обучения и определенный порядок их применения.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476672"/>
          <a:ext cx="8280920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092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40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Проблемное обучение</a:t>
                      </a:r>
                      <a:r>
                        <a:rPr lang="ru-RU" sz="3600" b="1" dirty="0" smtClean="0"/>
                        <a:t> – тип обучения, обеспечивающий творческое усвоение знаний учениками посредством специально организованного учителем диалога.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500063"/>
            <a:ext cx="8429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Классификация методов обучения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285875"/>
          <a:ext cx="8501063" cy="517243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69355"/>
                <a:gridCol w="1806504"/>
                <a:gridCol w="1912945"/>
                <a:gridCol w="1593622"/>
                <a:gridCol w="2018637"/>
              </a:tblGrid>
              <a:tr h="1071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/>
                        <a:t>Методы</a:t>
                      </a:r>
                      <a:r>
                        <a:rPr lang="ru-RU" sz="1400" dirty="0"/>
                        <a:t> 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57" marR="5805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/>
                        <a:t>Проблемно-диалогические </a:t>
                      </a:r>
                      <a:endParaRPr lang="ru-RU" sz="2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57" marR="580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/>
                        <a:t>Традицион</a:t>
                      </a:r>
                      <a:r>
                        <a:rPr lang="ru-RU" sz="2000" b="1" dirty="0"/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/>
                        <a:t>ные</a:t>
                      </a:r>
                      <a:r>
                        <a:rPr lang="ru-RU" sz="2000" b="1" dirty="0"/>
                        <a:t> 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57" marR="58057" marT="0" marB="0"/>
                </a:tc>
              </a:tr>
              <a:tr h="1892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Поста-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/>
                        <a:t>новки</a:t>
                      </a:r>
                      <a:endParaRPr lang="ru-RU" sz="2000" b="1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 проб-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 smtClean="0"/>
                        <a:t>лемы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/>
                        <a:t>Побужда</a:t>
                      </a:r>
                      <a:r>
                        <a:rPr lang="ru-RU" sz="1800" b="1" dirty="0" smtClean="0"/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/>
                        <a:t>ющий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/>
                        <a:t>от </a:t>
                      </a:r>
                      <a:r>
                        <a:rPr lang="ru-RU" sz="1800" b="1" dirty="0" err="1" smtClean="0"/>
                        <a:t>проблем-ной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/>
                        <a:t>ситуации диалог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/>
                        <a:t>Подводя-щий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/>
                        <a:t>к теме диалог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/>
                        <a:t>Сообще-ние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/>
                        <a:t>темы с </a:t>
                      </a:r>
                      <a:r>
                        <a:rPr lang="ru-RU" sz="1800" b="1" dirty="0" err="1" smtClean="0"/>
                        <a:t>мотиви-рующим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/>
                        <a:t>приемом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/>
                        <a:t>Сообщение </a:t>
                      </a:r>
                      <a:r>
                        <a:rPr lang="ru-RU" sz="2000" b="1" dirty="0"/>
                        <a:t>темы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57" marR="58057" marT="0" marB="0"/>
                </a:tc>
              </a:tr>
              <a:tr h="2208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поиска </a:t>
                      </a:r>
                      <a:r>
                        <a:rPr lang="ru-RU" sz="2000" b="1" dirty="0" err="1" smtClean="0"/>
                        <a:t>реше</a:t>
                      </a:r>
                      <a:r>
                        <a:rPr lang="ru-RU" sz="2000" b="1" dirty="0" smtClean="0"/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/>
                        <a:t>ния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/>
                        <a:t>Побужда-ющий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/>
                        <a:t>к </a:t>
                      </a:r>
                      <a:r>
                        <a:rPr lang="ru-RU" sz="1800" b="1" dirty="0" err="1" smtClean="0"/>
                        <a:t>выдвиже-нию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/>
                        <a:t>и проверке гипотез диалог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/>
                        <a:t>Подводя-щий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/>
                        <a:t>от проблемы диалог 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 smtClean="0"/>
                        <a:t>Подводя-щий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/>
                        <a:t>без проблемы диалог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/>
                        <a:t>Сообщение </a:t>
                      </a:r>
                      <a:r>
                        <a:rPr lang="ru-RU" sz="2000" b="1" dirty="0"/>
                        <a:t>знаний</a:t>
                      </a:r>
                      <a:endParaRPr lang="ru-RU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57" marR="58057" marT="0" marB="0"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571500"/>
            <a:ext cx="80724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Виды диалога: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625" y="2000250"/>
            <a:ext cx="8358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ru-RU" sz="4400" b="1">
                <a:latin typeface="Arial" charset="0"/>
                <a:ea typeface="Calibri" pitchFamily="34" charset="0"/>
                <a:cs typeface="Arial" charset="0"/>
              </a:rPr>
              <a:t>Побуждающий</a:t>
            </a:r>
            <a:endParaRPr lang="ru-RU" b="1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57188" y="3500438"/>
            <a:ext cx="8429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ru-RU" sz="4400" b="1">
                <a:latin typeface="Arial" charset="0"/>
                <a:ea typeface="Calibri" pitchFamily="34" charset="0"/>
                <a:cs typeface="Arial" charset="0"/>
              </a:rPr>
              <a:t>Подводящий</a:t>
            </a:r>
            <a:r>
              <a:rPr lang="ru-RU" sz="1200">
                <a:latin typeface="Arial" charset="0"/>
                <a:ea typeface="Calibri" pitchFamily="34" charset="0"/>
                <a:cs typeface="Arial" charset="0"/>
              </a:rPr>
              <a:t>.</a:t>
            </a:r>
            <a:endParaRPr lang="ru-RU"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429684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ПОБУЖДАЮЩИЙ ДИАЛОГ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4400" b="1" dirty="0">
                <a:latin typeface="+mn-lt"/>
              </a:rPr>
              <a:t>состоит из отдельных стимулирующих реплик, которые помогают ученику работать по-настоящему творчески, и поэтому развивает творческие способности учащихся.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ПОДВОДЯЩИЙ ДИАЛОГ  </a:t>
            </a:r>
            <a:r>
              <a:rPr lang="ru-RU" sz="4400" b="1" dirty="0">
                <a:latin typeface="+mn-lt"/>
              </a:rPr>
              <a:t>представляет собой систему посильных ученикам вопросов и заданий, которая активно задействует и соответственно развивает логическое мышление учеников. 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71500" y="500063"/>
            <a:ext cx="81438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>
                <a:latin typeface="Arial" charset="0"/>
                <a:ea typeface="Calibri" pitchFamily="34" charset="0"/>
                <a:cs typeface="Arial" charset="0"/>
              </a:rPr>
              <a:t>НА ПРОБЛЕМНО-ДИАЛОГИЧЕСКОМ УРОКЕ ДОСТИГАЕТСЯ ПОДЛИННОЕ ПОНИМАНИЕ МАТЕРИАЛА УЧЕНИКАМИ, ИБО НЕЛЬЗЯ НЕ ПОНИМАТЬ ТО, ДО ЧЕГО ДОДУМАЛСЯ ЛИЧНО</a:t>
            </a:r>
            <a:endParaRPr lang="ru-RU" sz="6000" b="1"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251</TotalTime>
  <Words>450</Words>
  <Application>Microsoft Office PowerPoint</Application>
  <PresentationFormat>Экран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ТЕХНОЛОГИЯ ПРОБЛЕМНОГО ОБУЧЕНИЯ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Учебники УМК «ГАРМОНИЯ» помогают  учителю создавать необходимые  проблемные ситуации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ПРОБЛЕМНОГО ОБУЧЕНИЯ</dc:title>
  <dc:creator>Admin</dc:creator>
  <cp:lastModifiedBy>HP</cp:lastModifiedBy>
  <cp:revision>26</cp:revision>
  <dcterms:created xsi:type="dcterms:W3CDTF">2010-10-24T16:02:48Z</dcterms:created>
  <dcterms:modified xsi:type="dcterms:W3CDTF">2014-01-29T11:19:05Z</dcterms:modified>
</cp:coreProperties>
</file>