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61" r:id="rId4"/>
    <p:sldId id="275" r:id="rId5"/>
    <p:sldId id="258" r:id="rId6"/>
    <p:sldId id="259" r:id="rId7"/>
    <p:sldId id="260" r:id="rId8"/>
    <p:sldId id="262" r:id="rId9"/>
    <p:sldId id="274" r:id="rId10"/>
    <p:sldId id="264" r:id="rId11"/>
    <p:sldId id="265" r:id="rId12"/>
    <p:sldId id="266" r:id="rId13"/>
    <p:sldId id="267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0985E1-06F7-4094-85C3-A8F7492B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7C4-8945-4879-8805-793C6FBF2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EAA99-D3F8-4603-BDB8-A6FD34515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BE1A3C-3DA1-4BB8-A6F2-F0DC39734E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5B016E-A637-4034-9B9B-623C834435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AA363D-3447-4B06-846A-6B608DABA4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E2407A-164E-4C5C-BC25-B2F612611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1CE33F-2775-455B-B76D-39B85251D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B3F2-BCC3-4ED2-A0AA-7D09010EC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0B6-43AD-4A7F-95B2-263D6D9CBC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AC10E-A4E9-4F59-893C-0F0539F61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880B-6B72-461B-8FDD-512214B6C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72033C-FA9B-4988-8700-260561129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E7129E-8E5D-4F23-86B7-F9111B4AE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BF3BF4-A5F1-498E-A2A1-D87F500D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7702550" cy="2259012"/>
          </a:xfrm>
        </p:spPr>
        <p:txBody>
          <a:bodyPr>
            <a:normAutofit fontScale="90000"/>
          </a:bodyPr>
          <a:lstStyle/>
          <a:p>
            <a:r>
              <a:rPr lang="ru-RU" sz="4800" dirty="0" err="1">
                <a:solidFill>
                  <a:schemeClr val="tx1"/>
                </a:solidFill>
              </a:rPr>
              <a:t>Здоровьесберегающие</a:t>
            </a:r>
            <a:r>
              <a:rPr lang="ru-RU" sz="4800" dirty="0">
                <a:solidFill>
                  <a:schemeClr val="tx1"/>
                </a:solidFill>
              </a:rPr>
              <a:t> технологии на уроках</a:t>
            </a:r>
            <a:r>
              <a:rPr lang="ru-RU" sz="4800" dirty="0"/>
              <a:t> </a:t>
            </a:r>
          </a:p>
        </p:txBody>
      </p:sp>
      <p:pic>
        <p:nvPicPr>
          <p:cNvPr id="4" name="Рисунок 3" descr="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36912"/>
            <a:ext cx="4419575" cy="4419575"/>
          </a:xfrm>
          <a:prstGeom prst="rect">
            <a:avLst/>
          </a:prstGeom>
        </p:spPr>
      </p:pic>
      <p:pic>
        <p:nvPicPr>
          <p:cNvPr id="5" name="Рисунок 4" descr="animashki-3d-2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297682" cy="13099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3"/>
                </a:solidFill>
              </a:rPr>
              <a:t>Как подобрать </a:t>
            </a:r>
            <a:r>
              <a:rPr lang="ru-RU" sz="4000" b="1" i="1" dirty="0" err="1">
                <a:solidFill>
                  <a:schemeClr val="accent3"/>
                </a:solidFill>
              </a:rPr>
              <a:t>здоровьесберегающие</a:t>
            </a:r>
            <a:r>
              <a:rPr lang="ru-RU" sz="4000" b="1" i="1" dirty="0">
                <a:solidFill>
                  <a:schemeClr val="accent3"/>
                </a:solidFill>
              </a:rPr>
              <a:t> средства?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Для включения всех учащихся в учебную деятельность по освоению изучаемого материала необходимо помнить: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dirty="0" smtClean="0"/>
              <a:t>1.Один </a:t>
            </a:r>
            <a:r>
              <a:rPr lang="ru-RU" sz="2400" dirty="0"/>
              <a:t>и тот же учебный материал может быть представлен несколькими средствами обучения (печатные издания, аудио – видео и др.), каждое из которых обладает своими дидактическими возможностями.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dirty="0" smtClean="0"/>
              <a:t>2.Подбирать </a:t>
            </a:r>
            <a:r>
              <a:rPr lang="ru-RU" sz="2400" dirty="0" err="1"/>
              <a:t>здоровьесберегающие</a:t>
            </a:r>
            <a:r>
              <a:rPr lang="ru-RU" sz="2400" dirty="0"/>
              <a:t> средства обучения  так, чтобы дети смогли включиться в работу в соответствии с индивидуальными возможностями, при этом «</a:t>
            </a:r>
            <a:r>
              <a:rPr lang="ru-RU" sz="2400" dirty="0" err="1"/>
              <a:t>визуалы</a:t>
            </a:r>
            <a:r>
              <a:rPr lang="ru-RU" sz="2400" dirty="0"/>
              <a:t>» смогли  увидеть, «</a:t>
            </a:r>
            <a:r>
              <a:rPr lang="ru-RU" sz="2400" dirty="0" err="1"/>
              <a:t>кинестеты</a:t>
            </a:r>
            <a:r>
              <a:rPr lang="ru-RU" sz="2400" dirty="0"/>
              <a:t>» – ощутить, «</a:t>
            </a:r>
            <a:r>
              <a:rPr lang="ru-RU" sz="2400" dirty="0" err="1"/>
              <a:t>аудиалы</a:t>
            </a:r>
            <a:r>
              <a:rPr lang="ru-RU" sz="2400" dirty="0"/>
              <a:t>» – услышать.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Рисунок 4" descr="people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331527"/>
            <a:ext cx="1480939" cy="14029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3"/>
                </a:solidFill>
              </a:rPr>
              <a:t>Физкультминутка для глаз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41438"/>
            <a:ext cx="8229600" cy="4754562"/>
          </a:xfrm>
        </p:spPr>
        <p:txBody>
          <a:bodyPr>
            <a:normAutofit lnSpcReduction="10000"/>
          </a:bodyPr>
          <a:lstStyle/>
          <a:p>
            <a:r>
              <a:rPr lang="ru-RU" sz="2800"/>
              <a:t>  вертикальные движения глаз вверх вниз;</a:t>
            </a:r>
          </a:p>
          <a:p>
            <a:r>
              <a:rPr lang="ru-RU" sz="2800"/>
              <a:t> горизонтальное вправо — влево;</a:t>
            </a:r>
          </a:p>
          <a:p>
            <a:r>
              <a:rPr lang="ru-RU" sz="2800"/>
              <a:t> вращение глазами по часовой стрелке и против;</a:t>
            </a:r>
          </a:p>
          <a:p>
            <a:r>
              <a:rPr lang="ru-RU" sz="2800"/>
              <a:t> закрыть глаза и представить по очереди цвета радуги как можно отчетливее;</a:t>
            </a:r>
          </a:p>
          <a:p>
            <a:r>
              <a:rPr lang="ru-RU" sz="2800"/>
              <a:t> на доске до начала урока начертить какую-либо кривую (спираль, окружность, ломаную); предлагается глазами «нарисовать» эти фигуры несколько раз в одном, а затем в другом направлении.</a:t>
            </a:r>
          </a:p>
        </p:txBody>
      </p:sp>
      <p:pic>
        <p:nvPicPr>
          <p:cNvPr id="4" name="Рисунок 3" descr="1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080120" cy="11228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3"/>
                </a:solidFill>
              </a:rPr>
              <a:t>Массаж биологически активных точек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потягивание за мочки сверху вниз;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потягивание ушной раковины вверх; </a:t>
            </a:r>
          </a:p>
          <a:p>
            <a:pPr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круговые движения ушной раковины по часовой стрелке и против</a:t>
            </a:r>
          </a:p>
        </p:txBody>
      </p:sp>
      <p:pic>
        <p:nvPicPr>
          <p:cNvPr id="4" name="Рисунок 3" descr="3668703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420888"/>
            <a:ext cx="1247775" cy="1009650"/>
          </a:xfrm>
          <a:prstGeom prst="rect">
            <a:avLst/>
          </a:prstGeom>
        </p:spPr>
      </p:pic>
      <p:pic>
        <p:nvPicPr>
          <p:cNvPr id="10" name="Рисунок 9" descr="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861048"/>
            <a:ext cx="1095375" cy="1095375"/>
          </a:xfrm>
          <a:prstGeom prst="rect">
            <a:avLst/>
          </a:prstGeom>
        </p:spPr>
      </p:pic>
      <p:pic>
        <p:nvPicPr>
          <p:cNvPr id="11" name="Рисунок 10" descr="dance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268760"/>
            <a:ext cx="1857375" cy="1285875"/>
          </a:xfrm>
          <a:prstGeom prst="rect">
            <a:avLst/>
          </a:prstGeom>
        </p:spPr>
      </p:pic>
      <p:pic>
        <p:nvPicPr>
          <p:cNvPr id="13" name="Рисунок 12" descr="doc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797152"/>
            <a:ext cx="2016224" cy="2060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/>
                </a:solidFill>
              </a:rPr>
              <a:t>Пожелания: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r>
              <a:rPr lang="ru-RU" dirty="0"/>
              <a:t>заботьтесь о здоровье детей;</a:t>
            </a:r>
          </a:p>
          <a:p>
            <a:r>
              <a:rPr lang="ru-RU" dirty="0"/>
              <a:t> включайте физкультминутки и динамические паузы;</a:t>
            </a:r>
          </a:p>
          <a:p>
            <a:r>
              <a:rPr lang="ru-RU" dirty="0"/>
              <a:t> следите за чистотой воздуха в классе, температурным режимом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освещенностью;</a:t>
            </a:r>
          </a:p>
          <a:p>
            <a:r>
              <a:rPr lang="ru-RU" dirty="0"/>
              <a:t>приучайте своих учащихся 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здоровому </a:t>
            </a:r>
            <a:r>
              <a:rPr lang="ru-RU" dirty="0"/>
              <a:t>образу </a:t>
            </a:r>
            <a:r>
              <a:rPr lang="ru-RU" dirty="0" smtClean="0"/>
              <a:t>жизни</a:t>
            </a:r>
          </a:p>
          <a:p>
            <a:pPr>
              <a:buNone/>
            </a:pPr>
            <a:r>
              <a:rPr lang="ru-RU" sz="3600" b="1" dirty="0" smtClean="0"/>
              <a:t>      Будьте </a:t>
            </a:r>
            <a:r>
              <a:rPr lang="ru-RU" sz="3600" b="1" dirty="0"/>
              <a:t>для </a:t>
            </a:r>
            <a:r>
              <a:rPr lang="ru-RU" sz="3600" b="1" dirty="0" smtClean="0"/>
              <a:t>них</a:t>
            </a:r>
          </a:p>
          <a:p>
            <a:pPr>
              <a:buNone/>
            </a:pPr>
            <a:r>
              <a:rPr lang="ru-RU" sz="3600" b="1" dirty="0" smtClean="0"/>
              <a:t>    </a:t>
            </a:r>
            <a:r>
              <a:rPr lang="ru-RU" sz="3600" b="1" dirty="0"/>
              <a:t>ярким примером.</a:t>
            </a:r>
          </a:p>
        </p:txBody>
      </p:sp>
      <p:pic>
        <p:nvPicPr>
          <p:cNvPr id="5" name="Рисунок 4" descr="animashki-deti-8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795" y="188640"/>
            <a:ext cx="1749727" cy="1440160"/>
          </a:xfrm>
          <a:prstGeom prst="rect">
            <a:avLst/>
          </a:prstGeom>
        </p:spPr>
      </p:pic>
      <p:pic>
        <p:nvPicPr>
          <p:cNvPr id="6" name="Рисунок 5" descr="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365104"/>
            <a:ext cx="2676525" cy="2238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33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79708" cy="6480720"/>
          </a:xfrm>
        </p:spPr>
      </p:pic>
      <p:sp>
        <p:nvSpPr>
          <p:cNvPr id="5" name="TextBox 4"/>
          <p:cNvSpPr txBox="1"/>
          <p:nvPr/>
        </p:nvSpPr>
        <p:spPr>
          <a:xfrm>
            <a:off x="5580112" y="1916832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Здоровый человек – самое драгоценное произведение природы.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к педсовету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6693" b="12859"/>
          <a:stretch>
            <a:fillRect/>
          </a:stretch>
        </p:blipFill>
        <p:spPr>
          <a:xfrm>
            <a:off x="971550" y="1430338"/>
            <a:ext cx="6696075" cy="5003800"/>
          </a:xfrm>
          <a:noFill/>
          <a:ln/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719862"/>
            <a:ext cx="8229600" cy="113813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3"/>
                </a:solidFill>
              </a:rPr>
              <a:t>Берегите себя и своих учеников!</a:t>
            </a:r>
            <a:r>
              <a:rPr lang="ru-RU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Рисунок 3" descr="animashki-3d-6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038225"/>
          </a:xfrm>
          <a:prstGeom prst="rect">
            <a:avLst/>
          </a:prstGeom>
        </p:spPr>
      </p:pic>
      <p:pic>
        <p:nvPicPr>
          <p:cNvPr id="5" name="Рисунок 4" descr="5807cfba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36296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820150" y="476250"/>
            <a:ext cx="142875" cy="7302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620713"/>
            <a:ext cx="8229600" cy="15843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u="sng" dirty="0"/>
              <a:t>«Здоровье - не все, но все без здоровья - ничто»</a:t>
            </a:r>
            <a:r>
              <a:rPr lang="ru-RU" sz="1600" u="sng" dirty="0"/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u="sng" dirty="0"/>
              <a:t>Сократ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9750" y="2133600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7544" y="3948788"/>
            <a:ext cx="820896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latin typeface="Arial" charset="0"/>
              </a:rPr>
              <a:t>Из устава Всемирной организации здравоохранения</a:t>
            </a:r>
          </a:p>
          <a:p>
            <a:r>
              <a:rPr lang="ru-RU" dirty="0">
                <a:latin typeface="Arial" charset="0"/>
              </a:rPr>
              <a:t> </a:t>
            </a:r>
          </a:p>
          <a:p>
            <a:pPr algn="ctr"/>
            <a:r>
              <a:rPr lang="ru-RU" sz="3200" dirty="0">
                <a:latin typeface="Arial" charset="0"/>
              </a:rPr>
              <a:t>Здоровье - состояние полного физического, духовного и </a:t>
            </a:r>
            <a:endParaRPr lang="ru-RU" sz="3200" dirty="0" smtClean="0">
              <a:latin typeface="Arial" charset="0"/>
            </a:endParaRPr>
          </a:p>
          <a:p>
            <a:pPr algn="ctr"/>
            <a:r>
              <a:rPr lang="ru-RU" sz="3200" dirty="0" smtClean="0">
                <a:latin typeface="Arial" charset="0"/>
              </a:rPr>
              <a:t>социального </a:t>
            </a:r>
            <a:r>
              <a:rPr lang="ru-RU" sz="3200" dirty="0">
                <a:latin typeface="Arial" charset="0"/>
              </a:rPr>
              <a:t>благополучия</a:t>
            </a:r>
            <a:r>
              <a:rPr lang="ru-RU" dirty="0">
                <a:latin typeface="Arial" charset="0"/>
              </a:rPr>
              <a:t> </a:t>
            </a:r>
          </a:p>
        </p:txBody>
      </p:sp>
      <p:pic>
        <p:nvPicPr>
          <p:cNvPr id="6" name="Рисунок 5" descr="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772816"/>
            <a:ext cx="2381250" cy="2085975"/>
          </a:xfrm>
          <a:prstGeom prst="rect">
            <a:avLst/>
          </a:prstGeom>
        </p:spPr>
      </p:pic>
      <p:pic>
        <p:nvPicPr>
          <p:cNvPr id="7" name="Рисунок 6" descr="114061663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3"/>
            <a:ext cx="2304256" cy="25414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Здоровье ученика в норме, если: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341438"/>
            <a:ext cx="8229600" cy="4895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/>
              <a:t>в физическом плане </a:t>
            </a:r>
            <a:r>
              <a:rPr lang="ru-RU" sz="2800" dirty="0"/>
              <a:t>– здоровье позволяет ему справляться с учебной нагрузкой, ребёнок умеет преодолевать усталость; </a:t>
            </a:r>
            <a:endParaRPr lang="ru-RU" sz="2800" i="1" dirty="0"/>
          </a:p>
          <a:p>
            <a:pPr>
              <a:lnSpc>
                <a:spcPct val="90000"/>
              </a:lnSpc>
            </a:pPr>
            <a:r>
              <a:rPr lang="ru-RU" sz="2800" b="1" i="1" dirty="0"/>
              <a:t>в социальном плане </a:t>
            </a:r>
            <a:r>
              <a:rPr lang="ru-RU" sz="2800" i="1" dirty="0"/>
              <a:t>–</a:t>
            </a:r>
            <a:r>
              <a:rPr lang="ru-RU" sz="2800" dirty="0"/>
              <a:t> он коммуникабелен, общителен; </a:t>
            </a:r>
            <a:endParaRPr lang="ru-RU" sz="2800" i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в эмоциональном плане </a:t>
            </a:r>
            <a:r>
              <a:rPr lang="ru-RU" sz="2800" dirty="0"/>
              <a:t>– ребёнок уравновешен, способен удивляться и восхищаться;</a:t>
            </a:r>
            <a:endParaRPr lang="ru-RU" sz="2800" i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в интеллектуальном плане </a:t>
            </a:r>
            <a:r>
              <a:rPr lang="ru-RU" sz="2800" dirty="0"/>
              <a:t>– учащийся проявляет хорошие умственные способности, наблюдательность, воображение, </a:t>
            </a:r>
            <a:r>
              <a:rPr lang="ru-RU" sz="2800" dirty="0" err="1"/>
              <a:t>самообучаемость</a:t>
            </a:r>
            <a:r>
              <a:rPr lang="ru-RU" sz="2800" dirty="0"/>
              <a:t>; </a:t>
            </a:r>
            <a:endParaRPr lang="ru-RU" sz="2800" i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в нравственном плане </a:t>
            </a:r>
            <a:r>
              <a:rPr lang="ru-RU" sz="2800" dirty="0"/>
              <a:t>– он признаёт основные общечеловеческие ценности</a:t>
            </a:r>
          </a:p>
        </p:txBody>
      </p:sp>
      <p:pic>
        <p:nvPicPr>
          <p:cNvPr id="4" name="Рисунок 3" descr="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881672"/>
            <a:ext cx="1907704" cy="19763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/>
                </a:solidFill>
              </a:rPr>
              <a:t>Данные Минздрава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6840537" cy="4495800"/>
          </a:xfrm>
        </p:spPr>
        <p:txBody>
          <a:bodyPr/>
          <a:lstStyle/>
          <a:p>
            <a:r>
              <a:rPr lang="ru-RU" sz="2800" dirty="0"/>
              <a:t>Здоровые ученики-5%</a:t>
            </a:r>
          </a:p>
          <a:p>
            <a:r>
              <a:rPr lang="ru-RU" sz="2800" dirty="0"/>
              <a:t>Хронически больные ученики-80%</a:t>
            </a:r>
          </a:p>
          <a:p>
            <a:r>
              <a:rPr lang="ru-RU" sz="2800" dirty="0"/>
              <a:t>Нервно-психические расстройства -70%</a:t>
            </a:r>
          </a:p>
          <a:p>
            <a:pPr>
              <a:buFontTx/>
              <a:buNone/>
            </a:pPr>
            <a:r>
              <a:rPr lang="ru-RU" sz="2800" dirty="0"/>
              <a:t>   </a:t>
            </a:r>
          </a:p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/>
              <a:t>Болезни:</a:t>
            </a:r>
          </a:p>
          <a:p>
            <a:r>
              <a:rPr lang="ru-RU" sz="2800" dirty="0"/>
              <a:t>Органов дыхания</a:t>
            </a:r>
          </a:p>
          <a:p>
            <a:r>
              <a:rPr lang="ru-RU" sz="2800" dirty="0"/>
              <a:t>Глаз</a:t>
            </a:r>
          </a:p>
          <a:p>
            <a:r>
              <a:rPr lang="ru-RU" sz="2800" dirty="0"/>
              <a:t>Костно-мышечной системы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4648200" y="1600200"/>
          <a:ext cx="4038600" cy="4495800"/>
        </p:xfrm>
        <a:graphic>
          <a:graphicData uri="http://schemas.openxmlformats.org/presentationml/2006/ole">
            <p:oleObj spid="_x0000_s32774" name="Диаграмма" r:id="rId3" imgW="4038600" imgH="4495710" progId="MSGraph.Chart.8">
              <p:embed followColorScheme="full"/>
            </p:oleObj>
          </a:graphicData>
        </a:graphic>
      </p:graphicFrame>
      <p:pic>
        <p:nvPicPr>
          <p:cNvPr id="5" name="Рисунок 4" descr="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05064"/>
            <a:ext cx="2076450" cy="2190750"/>
          </a:xfrm>
          <a:prstGeom prst="rect">
            <a:avLst/>
          </a:prstGeom>
        </p:spPr>
      </p:pic>
      <p:pic>
        <p:nvPicPr>
          <p:cNvPr id="6" name="Рисунок 5" descr="3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32656"/>
            <a:ext cx="2376264" cy="19891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3"/>
                </a:solidFill>
              </a:rPr>
              <a:t>Цель </a:t>
            </a:r>
            <a:r>
              <a:rPr lang="ru-RU" sz="4000" b="1" i="1" dirty="0" err="1">
                <a:solidFill>
                  <a:schemeClr val="accent3"/>
                </a:solidFill>
              </a:rPr>
              <a:t>здоровьесберегающих</a:t>
            </a:r>
            <a:r>
              <a:rPr lang="ru-RU" sz="4000" b="1" i="1" dirty="0">
                <a:solidFill>
                  <a:schemeClr val="accent3"/>
                </a:solidFill>
              </a:rPr>
              <a:t> образовательных технологий обучения</a:t>
            </a:r>
            <a:r>
              <a:rPr lang="ru-RU" sz="48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3068960"/>
            <a:ext cx="8229600" cy="3629025"/>
          </a:xfrm>
        </p:spPr>
        <p:txBody>
          <a:bodyPr>
            <a:norm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беспечить </a:t>
            </a:r>
            <a:r>
              <a:rPr lang="ru-RU" sz="2800" dirty="0"/>
              <a:t>школьнику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возможность </a:t>
            </a:r>
            <a:r>
              <a:rPr lang="ru-RU" sz="2800" dirty="0"/>
              <a:t>сохранения здоровья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за период </a:t>
            </a:r>
            <a:r>
              <a:rPr lang="ru-RU" sz="2800" dirty="0"/>
              <a:t>обучения в школе, сформировать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у </a:t>
            </a:r>
            <a:r>
              <a:rPr lang="ru-RU" sz="2800" dirty="0"/>
              <a:t>него необходимые знания и </a:t>
            </a:r>
            <a:r>
              <a:rPr lang="ru-RU" sz="2800" dirty="0" smtClean="0"/>
              <a:t>навыки по здоровому </a:t>
            </a:r>
            <a:r>
              <a:rPr lang="ru-RU" sz="2800" dirty="0"/>
              <a:t>образу жизни, научить использовать полученные знания повседневной жизни.</a:t>
            </a:r>
          </a:p>
        </p:txBody>
      </p:sp>
      <p:pic>
        <p:nvPicPr>
          <p:cNvPr id="4" name="Рисунок 3" descr="4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124744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3"/>
                </a:solidFill>
              </a:rPr>
              <a:t>Факторы, разрушающее здоровье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/>
              <a:t>режим постоянного сидения; </a:t>
            </a:r>
          </a:p>
          <a:p>
            <a:r>
              <a:rPr lang="ru-RU"/>
              <a:t>закрытые помещения, ограниченные пространства;</a:t>
            </a:r>
          </a:p>
          <a:p>
            <a:r>
              <a:rPr lang="ru-RU"/>
              <a:t>обучение  компьютеру приводит к "шизоидной интоксикации" сознания;</a:t>
            </a:r>
          </a:p>
          <a:p>
            <a:r>
              <a:rPr lang="ru-RU"/>
              <a:t>методики, разрушающие целостное восприятие мира </a:t>
            </a:r>
          </a:p>
          <a:p>
            <a:r>
              <a:rPr lang="ru-RU"/>
              <a:t>и т.д.</a:t>
            </a:r>
          </a:p>
        </p:txBody>
      </p:sp>
      <p:pic>
        <p:nvPicPr>
          <p:cNvPr id="4" name="Рисунок 3" descr="girl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77072"/>
            <a:ext cx="2002904" cy="268246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err="1">
                <a:solidFill>
                  <a:schemeClr val="accent3"/>
                </a:solidFill>
              </a:rPr>
              <a:t>Здоровьеразрушающие</a:t>
            </a:r>
            <a:r>
              <a:rPr lang="ru-RU" b="1" i="1" dirty="0">
                <a:solidFill>
                  <a:schemeClr val="accent3"/>
                </a:solidFill>
              </a:rPr>
              <a:t> инновации</a:t>
            </a:r>
            <a:r>
              <a:rPr lang="ru-RU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00213"/>
            <a:ext cx="8229600" cy="44211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/>
              <a:t>Замена парт на столы;</a:t>
            </a:r>
          </a:p>
          <a:p>
            <a:pPr>
              <a:lnSpc>
                <a:spcPct val="90000"/>
              </a:lnSpc>
            </a:pPr>
            <a:r>
              <a:rPr lang="ru-RU" sz="2800"/>
              <a:t>Замена каллиграфического письма перьевой ручкой на безотрывное письмо шариковой;</a:t>
            </a:r>
          </a:p>
          <a:p>
            <a:pPr>
              <a:lnSpc>
                <a:spcPct val="90000"/>
              </a:lnSpc>
            </a:pPr>
            <a:r>
              <a:rPr lang="ru-RU" sz="2800"/>
              <a:t>Замена электролампового освещения на высококачественное люминесцентное;</a:t>
            </a:r>
          </a:p>
          <a:p>
            <a:pPr>
              <a:lnSpc>
                <a:spcPct val="90000"/>
              </a:lnSpc>
            </a:pPr>
            <a:r>
              <a:rPr lang="ru-RU" sz="2800"/>
              <a:t>Сокращение или изгнание из школы уроков труда;</a:t>
            </a:r>
          </a:p>
          <a:p>
            <a:pPr>
              <a:lnSpc>
                <a:spcPct val="90000"/>
              </a:lnSpc>
            </a:pPr>
            <a:r>
              <a:rPr lang="ru-RU" sz="2800"/>
              <a:t>Замена шестидневной учебной недели на пятидневную;</a:t>
            </a:r>
          </a:p>
          <a:p>
            <a:pPr>
              <a:lnSpc>
                <a:spcPct val="90000"/>
              </a:lnSpc>
            </a:pPr>
            <a:r>
              <a:rPr lang="ru-RU" sz="2800"/>
              <a:t>Бесконечные смены содержания образования и учебных планов </a:t>
            </a:r>
          </a:p>
        </p:txBody>
      </p:sp>
      <p:pic>
        <p:nvPicPr>
          <p:cNvPr id="4" name="Рисунок 3" descr="0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5324" y="476672"/>
            <a:ext cx="760084" cy="1368152"/>
          </a:xfrm>
          <a:prstGeom prst="rect">
            <a:avLst/>
          </a:prstGeom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85184"/>
            <a:ext cx="1660132" cy="156361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-171400"/>
            <a:ext cx="6717432" cy="16414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3"/>
                </a:solidFill>
              </a:rPr>
              <a:t>Правильная организация </a:t>
            </a:r>
            <a:r>
              <a:rPr lang="ru-RU" b="1" i="1" dirty="0" smtClean="0">
                <a:solidFill>
                  <a:schemeClr val="accent3"/>
                </a:solidFill>
              </a:rPr>
              <a:t/>
            </a:r>
            <a:br>
              <a:rPr lang="ru-RU" b="1" i="1" dirty="0" smtClean="0">
                <a:solidFill>
                  <a:schemeClr val="accent3"/>
                </a:solidFill>
              </a:rPr>
            </a:br>
            <a:r>
              <a:rPr lang="ru-RU" b="1" i="1" dirty="0" smtClean="0">
                <a:solidFill>
                  <a:schemeClr val="accent3"/>
                </a:solidFill>
              </a:rPr>
              <a:t>учебной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i="1" dirty="0">
                <a:solidFill>
                  <a:schemeClr val="accent3"/>
                </a:solidFill>
              </a:rPr>
              <a:t>деятельности</a:t>
            </a:r>
            <a:r>
              <a:rPr lang="ru-RU" b="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5" name="Рисунок 4" descr="na_velosipe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4392177" cy="4343409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16113"/>
            <a:ext cx="8229600" cy="4392612"/>
          </a:xfrm>
        </p:spPr>
        <p:txBody>
          <a:bodyPr/>
          <a:lstStyle/>
          <a:p>
            <a:r>
              <a:rPr lang="ru-RU" sz="2800" dirty="0"/>
              <a:t>строгая дозировка учебной нагрузки; </a:t>
            </a:r>
          </a:p>
          <a:p>
            <a:r>
              <a:rPr lang="ru-RU" sz="2800" dirty="0"/>
              <a:t>построение урока с учетом работоспособности учащихся;</a:t>
            </a:r>
          </a:p>
          <a:p>
            <a:r>
              <a:rPr lang="ru-RU" sz="2800" dirty="0"/>
              <a:t>соблюдение гигиенических требований (свежий воздух, оптимальный тепловой режим, хорошая освещенность, чистота); </a:t>
            </a:r>
          </a:p>
          <a:p>
            <a:r>
              <a:rPr lang="ru-RU" sz="2800" dirty="0"/>
              <a:t>благоприятный эмоциональный настрой;</a:t>
            </a:r>
          </a:p>
          <a:p>
            <a:r>
              <a:rPr lang="ru-RU" sz="2800" dirty="0"/>
              <a:t>проведение физкультминуток и динамических пауз на уроках.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3"/>
                </a:solidFill>
              </a:rPr>
              <a:t>Интенсивность умственной деятельности </a:t>
            </a:r>
            <a:r>
              <a:rPr lang="ru-RU" sz="3600" b="1" i="1" dirty="0" smtClean="0">
                <a:solidFill>
                  <a:schemeClr val="accent3"/>
                </a:solidFill>
              </a:rPr>
              <a:t>учащихся</a:t>
            </a:r>
            <a:br>
              <a:rPr lang="ru-RU" sz="3600" b="1" i="1" dirty="0" smtClean="0">
                <a:solidFill>
                  <a:schemeClr val="accent3"/>
                </a:solidFill>
              </a:rPr>
            </a:br>
            <a:r>
              <a:rPr lang="ru-RU" sz="3600" b="1" i="1" dirty="0" smtClean="0">
                <a:solidFill>
                  <a:schemeClr val="accent3"/>
                </a:solidFill>
              </a:rPr>
              <a:t> </a:t>
            </a:r>
            <a:r>
              <a:rPr lang="ru-RU" sz="3600" b="1" i="1" dirty="0">
                <a:solidFill>
                  <a:schemeClr val="accent3"/>
                </a:solidFill>
              </a:rPr>
              <a:t>в ходе урока</a:t>
            </a:r>
          </a:p>
        </p:txBody>
      </p:sp>
      <p:graphicFrame>
        <p:nvGraphicFramePr>
          <p:cNvPr id="30771" name="Group 51"/>
          <p:cNvGraphicFramePr>
            <a:graphicFrameLocks noGrp="1"/>
          </p:cNvGraphicFramePr>
          <p:nvPr>
            <p:ph type="tbl" idx="1"/>
          </p:nvPr>
        </p:nvGraphicFramePr>
        <p:xfrm>
          <a:off x="251520" y="1600200"/>
          <a:ext cx="8435280" cy="4933950"/>
        </p:xfrm>
        <a:graphic>
          <a:graphicData uri="http://schemas.openxmlformats.org/drawingml/2006/table">
            <a:tbl>
              <a:tblPr/>
              <a:tblGrid>
                <a:gridCol w="2263080"/>
                <a:gridCol w="1120775"/>
                <a:gridCol w="2305050"/>
                <a:gridCol w="2746375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Часть урока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Время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Нагрузка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Деятельность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1-й этап. Врабатывание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 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Относительно невелика.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Репродуктивная, переходящая в прдуктивную. Повторение.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2-й этап. Максимальная работоспособность.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20-25 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Максимальное снижение на 15 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Продуктивная, творческая, знакомство с новым материалом.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3-й этап. Конечный порыв.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10-15 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Небольшое повышение работоспособности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Репродуктивная, отработка узловых моментов пройденного.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3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450" y="188640"/>
            <a:ext cx="1352550" cy="13525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603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Эркер</vt:lpstr>
      <vt:lpstr>Диаграмма</vt:lpstr>
      <vt:lpstr>Здоровьесберегающие технологии на уроках </vt:lpstr>
      <vt:lpstr>Слайд 2</vt:lpstr>
      <vt:lpstr>Здоровье ученика в норме, если: </vt:lpstr>
      <vt:lpstr>Данные Минздрава</vt:lpstr>
      <vt:lpstr>Цель здоровьесберегающих образовательных технологий обучения </vt:lpstr>
      <vt:lpstr>Факторы, разрушающее здоровье</vt:lpstr>
      <vt:lpstr>Здоровьеразрушающие инновации </vt:lpstr>
      <vt:lpstr>Правильная организация  учебной деятельности:</vt:lpstr>
      <vt:lpstr>Интенсивность умственной деятельности учащихся  в ходе урока</vt:lpstr>
      <vt:lpstr>Как подобрать здоровьесберегающие средства?</vt:lpstr>
      <vt:lpstr>Физкультминутка для глаз</vt:lpstr>
      <vt:lpstr>Массаж биологически активных точек</vt:lpstr>
      <vt:lpstr>Пожелания:</vt:lpstr>
      <vt:lpstr>Слайд 14</vt:lpstr>
      <vt:lpstr>Берегите себя и своих учеников!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уроках математики</dc:title>
  <dc:creator>Компьютер</dc:creator>
  <cp:lastModifiedBy>Ляля</cp:lastModifiedBy>
  <cp:revision>19</cp:revision>
  <dcterms:created xsi:type="dcterms:W3CDTF">2010-01-18T20:50:28Z</dcterms:created>
  <dcterms:modified xsi:type="dcterms:W3CDTF">2014-01-26T15:37:38Z</dcterms:modified>
</cp:coreProperties>
</file>