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80" r:id="rId15"/>
    <p:sldId id="269" r:id="rId16"/>
    <p:sldId id="278" r:id="rId17"/>
    <p:sldId id="270" r:id="rId18"/>
    <p:sldId id="271" r:id="rId19"/>
    <p:sldId id="272" r:id="rId20"/>
    <p:sldId id="273" r:id="rId21"/>
    <p:sldId id="274" r:id="rId22"/>
    <p:sldId id="277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26EA1-87EE-4DB8-87BD-3DDC36C7A70F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2E0EB-6D6E-4D4D-AB95-AF9462849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7146A-078B-4BA0-B3FE-3209DC8261C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6919F-C599-4176-B991-7738C3660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5784A-D98A-46DF-9BDC-60D7D6882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126F2-7F9F-45BE-8A99-3EA7FB1F6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64909-A715-4D38-AB27-868870F5E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BA41C-B078-4F67-8602-860B049CD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24E72-A04D-45A0-AE4B-CFB58173C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ED73F-D8A1-4575-A17E-3925DEB2E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4C7BB-AE97-4F8F-AC6D-9F71A728A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FC1F8-AC74-436D-8E32-B6A21A733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20B6F-3132-412E-984A-03D37BD02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E2A13-8694-45C2-A561-03677B437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66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DCA4FEB8-5466-455B-BC92-209991FF9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9626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26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ru-RU" sz="2400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96267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268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9627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27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96273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274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96276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277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428604"/>
            <a:ext cx="7500990" cy="6000792"/>
          </a:xfrm>
        </p:spPr>
        <p:txBody>
          <a:bodyPr>
            <a:prstTxWarp prst="textSto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Технология    развития критического  мышления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MCj04061720000[1]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3786182" y="2714620"/>
            <a:ext cx="2357454" cy="18573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34" y="6611779"/>
            <a:ext cx="17812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rgbClr val="0070C0"/>
                </a:solidFill>
              </a:rPr>
              <a:t>Составила Дорофеева И А </a:t>
            </a:r>
            <a:endParaRPr lang="ru-RU" sz="1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1295400"/>
          <a:ext cx="7772400" cy="267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08788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Знаю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08788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Хочу узнать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087880" algn="l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Узнал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08788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Луг – природное сообщество….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08788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Как выглядит луг в разное время года?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08788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Кто живёт на лугу?...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08788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Заполняется после прочтения текста по абзацам.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</a:tr>
            </a:tbl>
          </a:graphicData>
        </a:graphic>
      </p:graphicFrame>
      <p:pic>
        <p:nvPicPr>
          <p:cNvPr id="5" name="Picture 4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786190"/>
            <a:ext cx="1928826" cy="255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37r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1154111" cy="1096850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339376">
            <a:off x="1245323" y="1103737"/>
            <a:ext cx="182962" cy="809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66327E-6 C 0.00938 0.00162 0.01684 0.00323 0.02465 0.01017 C 0.03472 0.00855 0.03889 0.00578 0.04774 0.00185 C 0.05278 0.00416 0.05799 0.00578 0.06302 0.00809 C 0.07674 0.00347 0.09063 0.00231 0.10469 3.66327E-6 C 0.11215 -0.00347 0.10694 -0.00324 0.11233 0.00393 C 0.11372 0.00578 0.11545 0.0067 0.11701 0.00809 C 0.13576 0.00624 0.15417 0.00532 0.1724 3.66327E-6 C 0.18177 0.00393 0.17361 0.00601 0.18316 0.01017 C 0.19097 0.00601 0.19792 0.00023 0.20625 0.00393 C 0.20781 0.00532 0.21076 0.00809 0.21076 0.00832 " pathEditMode="relative" rAng="0" ptsTypes="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74 0.08465 C -0.03229 0.08604 -0.02378 0.08927 -0.01076 0.08049 C -0.00486 0.08257 -0.00104 0.08627 0.00469 0.08858 C 0.0092 0.08789 0.01389 0.08789 0.0184 0.08673 C 0.02257 0.0858 0.03073 0.08257 0.03073 0.0828 C 0.03281 0.08326 0.03507 0.08326 0.03698 0.08465 C 0.03889 0.08604 0.03941 0.09043 0.04149 0.09066 C 0.05174 0.09182 0.06198 0.08927 0.07222 0.08858 C 0.09115 0.08419 0.06632 0.08858 0.09236 0.09066 C 0.09601 0.09089 0.09948 0.08927 0.10313 0.08858 C 0.11215 0.08488 0.11684 0.09066 0.12309 0.09899 C 0.1342 0.09644 0.14219 0.09413 0.15382 0.09274 C 0.15538 0.09205 0.15695 0.09066 0.15851 0.09066 C 0.16302 0.09066 0.16493 0.0969 0.16927 0.0969 " pathEditMode="relative" rAng="0" ptsTypes="fffffffffffff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93 0.1686 C -0.03333 0.16929 -0.02639 0.16837 -0.01996 0.17068 C -0.01823 0.17137 -0.01823 0.17507 -0.01684 0.17669 C -0.01562 0.17808 -0.01389 0.17808 -0.01233 0.17877 C -0.0033 0.17577 0.00608 0.17137 0.01389 0.16444 C 0.01754 0.17877 0.01389 0.1753 0.02153 0.17877 C 0.02413 0.17808 0.02656 0.17762 0.02917 0.17669 C 0.03073 0.17623 0.03229 0.17415 0.03385 0.17461 C 0.03733 0.1753 0.03976 0.17947 0.04306 0.18086 C 0.04462 0.18294 0.04566 0.18641 0.04774 0.1871 C 0.05278 0.18872 0.06267 0.18317 0.06771 0.18086 C 0.0809 0.18548 0.07396 0.18779 0.0908 0.18502 C 0.09774 0.18201 0.0974 0.17762 0.10469 0.18086 C 0.11285 0.18849 0.1217 0.18502 0.13073 0.18086 C 0.13229 0.18155 0.13403 0.18201 0.13542 0.18294 C 0.13698 0.18409 0.13802 0.1871 0.13993 0.1871 C 0.14323 0.1871 0.14931 0.18294 0.14931 0.18317 C 0.16111 0.17207 0.14705 0.18201 0.15695 0.18502 C 0.16302 0.18687 0.16927 0.18502 0.17535 0.18502 " pathEditMode="relative" rAng="0" ptsTypes="ffffffffffffffffff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76 0.00832 C 0.21701 0.00624 0.22291 0.0037 0.22916 0.00208 C 0.23645 0.00393 0.24062 0.00809 0.24774 0.0104 C 0.26545 0.0259 0.28541 0.0141 0.30312 0.00624 C 0.31562 0.01202 0.30763 0.01318 0.32465 0.0104 C 0.33055 0.01202 0.33576 0.01387 0.34149 0.01642 C 0.35659 0.0141 0.35347 0.01341 0.36458 0.00832 C 0.37118 0.01434 0.3684 0.01387 0.37847 0.0104 C 0.38159 0.00925 0.38767 0.00624 0.38767 0.00647 C 0.39548 0.00971 0.4026 0.00555 0.41076 0.00832 C 0.41232 0.0104 0.41336 0.01364 0.41545 0.01434 C 0.42257 0.01711 0.42968 -0.0007 0.43385 0.0104 " pathEditMode="relative" rAng="0" ptsTypes="fffffffffff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76 0.08049 C 0.24514 0.08881 0.23594 0.0821 0.25278 0.08673 C 0.2559 0.08765 0.26198 0.09066 0.26198 0.09089 C 0.2776 0.08765 0.27917 0.08696 0.2974 0.08858 C 0.31024 0.10037 0.29445 0.10061 0.3158 0.0969 C 0.32326 0.09367 0.32934 0.09737 0.33576 0.10292 C 0.34705 0.10061 0.3507 0.09945 0.36042 0.09066 C 0.36302 0.08835 0.36962 0.08673 0.36962 0.08696 C 0.37795 0.08881 0.38507 0.0939 0.39271 0.09899 C 0.40295 0.09667 0.41354 0.09529 0.42344 0.09066 C 0.4375 0.0969 0.41337 0.08719 0.43889 0.09066 C 0.4408 0.09089 0.44167 0.09436 0.44358 0.09482 C 0.44653 0.09575 0.44965 0.09482 0.45278 0.09482 " pathEditMode="relative" rAng="0" ptsTypes="ffffffffffff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358 0.14131 C 0.24861 0.139 0.25243 0.1353 0.25747 0.13298 C 0.26493 0.13506 0.26823 0.13992 0.27431 0.14131 C 0.27882 0.14223 0.28351 0.14246 0.2882 0.14316 C 0.29028 0.14385 0.29219 0.14524 0.29427 0.14524 C 0.30191 0.14524 0.30434 0.13645 0.31129 0.14524 " pathEditMode="relative" rAng="0" ptsTypes="fffff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358 0.19149 C 0.25174 0.19219 0.26007 0.19196 0.26823 0.19357 C 0.27014 0.19404 0.27101 0.1982 0.27292 0.19774 C 0.27483 0.19728 0.27465 0.19311 0.27604 0.19149 C 0.27865 0.18872 0.28229 0.18779 0.28524 0.18548 C 0.28681 0.18617 0.28889 0.18571 0.28976 0.18733 C 0.29167 0.1908 0.29288 0.19982 0.29288 0.20005 C 0.30017 0.19751 0.30556 0.19265 0.31285 0.18941 C 0.31441 0.18872 0.31754 0.18733 0.31754 0.18756 C 0.32674 0.19149 0.31875 0.19357 0.3283 0.19774 C 0.33924 0.19473 0.3401 0.19126 0.34983 0.19982 C 0.36076 0.19496 0.35729 0.19936 0.36215 0.18941 C 0.36788 0.19219 0.36927 0.19728 0.37448 0.20167 C 0.38247 0.19843 0.38576 0.19797 0.39445 0.19982 C 0.40486 0.20861 0.39288 0.20098 0.40521 0.19982 C 0.41076 0.19936 0.41649 0.20098 0.42205 0.20167 C 0.42361 0.20236 0.42517 0.20398 0.42674 0.20375 C 0.43889 0.20213 0.43299 0.19635 0.4375 0.20167 " pathEditMode="relative" rAng="0" ptsTypes="fffffffffffffffff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76 0.25972 C 0.25347 0.26134 0.25747 0.25879 0.26962 0.26989 C 0.27604 0.26712 0.28038 0.2692 0.28663 0.27197 C 0.2908 0.27128 0.29497 0.27105 0.29896 0.26989 C 0.30208 0.26897 0.30816 0.26573 0.30816 0.26596 C 0.31615 0.27313 0.32083 0.26689 0.32656 0.27822 C 0.32813 0.27752 0.32986 0.27706 0.33125 0.27614 C 0.33281 0.27498 0.33576 0.27197 0.33576 0.27221 " pathEditMode="relative" rAng="0" ptsTypes="fffffff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Бортовой журнал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1643050"/>
          <a:ext cx="7901014" cy="20032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50507"/>
                <a:gridCol w="3950507"/>
              </a:tblGrid>
              <a:tr h="1096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87880" algn="l"/>
                        </a:tabLst>
                      </a:pPr>
                      <a:r>
                        <a:rPr lang="ru-RU" sz="2400" dirty="0"/>
                        <a:t>Что мне известно по данной теме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87880" algn="l"/>
                        </a:tabLst>
                      </a:pPr>
                      <a:r>
                        <a:rPr lang="ru-RU" sz="2400" dirty="0"/>
                        <a:t> (что известно)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087880" algn="l"/>
                        </a:tabLst>
                      </a:pPr>
                      <a:r>
                        <a:rPr lang="ru-RU" sz="2400" dirty="0"/>
                        <a:t>Что нового я узнал из текста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087880" algn="l"/>
                        </a:tabLst>
                      </a:pPr>
                      <a:r>
                        <a:rPr lang="ru-RU" sz="2400" dirty="0"/>
                        <a:t>(что узнал)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9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087880" algn="l"/>
                        </a:tabLst>
                      </a:pPr>
                      <a:r>
                        <a:rPr lang="ru-RU" sz="2400" dirty="0"/>
                        <a:t>Заполняют вначале урока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087880" algn="l"/>
                        </a:tabLst>
                      </a:pPr>
                      <a:r>
                        <a:rPr lang="ru-RU" sz="2400" dirty="0"/>
                        <a:t>Заполняют в ходе урока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857628"/>
            <a:ext cx="2357454" cy="257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429000"/>
            <a:ext cx="1928826" cy="255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Инсерт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или  условные знаки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714488"/>
            <a:ext cx="7772400" cy="4229112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  Известная информация (это я знаю)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+</a:t>
            </a:r>
            <a:r>
              <a:rPr lang="ru-RU" b="1" dirty="0" smtClean="0"/>
              <a:t>  </a:t>
            </a:r>
            <a:r>
              <a:rPr lang="ru-RU" dirty="0" smtClean="0">
                <a:solidFill>
                  <a:srgbClr val="0070C0"/>
                </a:solidFill>
              </a:rPr>
              <a:t>новые знания (впервые узнал)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0070C0"/>
                </a:solidFill>
              </a:rPr>
              <a:t>-</a:t>
            </a:r>
            <a:r>
              <a:rPr lang="ru-RU" b="1" dirty="0" smtClean="0"/>
              <a:t>  </a:t>
            </a:r>
            <a:r>
              <a:rPr lang="ru-RU" dirty="0" smtClean="0">
                <a:solidFill>
                  <a:srgbClr val="0070C0"/>
                </a:solidFill>
              </a:rPr>
              <a:t>о чём думал иначе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?</a:t>
            </a:r>
            <a:r>
              <a:rPr lang="ru-RU" b="1" dirty="0" smtClean="0"/>
              <a:t>  </a:t>
            </a:r>
            <a:r>
              <a:rPr lang="ru-RU" dirty="0" smtClean="0">
                <a:solidFill>
                  <a:srgbClr val="0070C0"/>
                </a:solidFill>
              </a:rPr>
              <a:t>я хочу знать об этом больше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4" descr="C:\Documents and Settings\1\Рабочий стол\звёзды\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071942"/>
            <a:ext cx="2357454" cy="245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Карандаш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643446"/>
            <a:ext cx="611637" cy="758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кластер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14678" y="1571612"/>
            <a:ext cx="250033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Части слова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71472" y="2857496"/>
            <a:ext cx="178595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приставка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643174" y="2857496"/>
            <a:ext cx="164307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корень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786314" y="2857496"/>
            <a:ext cx="164307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суффикс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715140" y="2857496"/>
            <a:ext cx="185738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окончание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928662" y="4000504"/>
            <a:ext cx="114300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28662" y="5143512"/>
            <a:ext cx="114300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28926" y="5143512"/>
            <a:ext cx="114300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072066" y="5143512"/>
            <a:ext cx="114300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072330" y="5214950"/>
            <a:ext cx="114300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928926" y="4000504"/>
            <a:ext cx="114300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072066" y="4000504"/>
            <a:ext cx="114300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072330" y="3929066"/>
            <a:ext cx="114300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овина рамки 17"/>
          <p:cNvSpPr/>
          <p:nvPr/>
        </p:nvSpPr>
        <p:spPr>
          <a:xfrm flipH="1">
            <a:off x="1071538" y="4214818"/>
            <a:ext cx="857256" cy="214314"/>
          </a:xfrm>
          <a:prstGeom prst="halfFra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Арка 18"/>
          <p:cNvSpPr/>
          <p:nvPr/>
        </p:nvSpPr>
        <p:spPr>
          <a:xfrm>
            <a:off x="3214678" y="4143380"/>
            <a:ext cx="642942" cy="428628"/>
          </a:xfrm>
          <a:prstGeom prst="blockArc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Рамка 21"/>
          <p:cNvSpPr/>
          <p:nvPr/>
        </p:nvSpPr>
        <p:spPr>
          <a:xfrm>
            <a:off x="7500958" y="4071942"/>
            <a:ext cx="428628" cy="428628"/>
          </a:xfrm>
          <a:prstGeom prst="fra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Минус 22"/>
          <p:cNvSpPr/>
          <p:nvPr/>
        </p:nvSpPr>
        <p:spPr>
          <a:xfrm rot="18574315">
            <a:off x="5221358" y="4097473"/>
            <a:ext cx="571504" cy="285752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Минус 23"/>
          <p:cNvSpPr/>
          <p:nvPr/>
        </p:nvSpPr>
        <p:spPr>
          <a:xfrm rot="2836493">
            <a:off x="5525950" y="4078851"/>
            <a:ext cx="571504" cy="285752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>
            <a:stCxn id="4" idx="3"/>
            <a:endCxn id="5" idx="0"/>
          </p:cNvCxnSpPr>
          <p:nvPr/>
        </p:nvCxnSpPr>
        <p:spPr>
          <a:xfrm rot="5400000">
            <a:off x="2276048" y="1552701"/>
            <a:ext cx="493194" cy="2116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4" idx="4"/>
            <a:endCxn id="6" idx="0"/>
          </p:cNvCxnSpPr>
          <p:nvPr/>
        </p:nvCxnSpPr>
        <p:spPr>
          <a:xfrm rot="5400000">
            <a:off x="3786182" y="2178835"/>
            <a:ext cx="357190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4" idx="4"/>
            <a:endCxn id="7" idx="0"/>
          </p:cNvCxnSpPr>
          <p:nvPr/>
        </p:nvCxnSpPr>
        <p:spPr>
          <a:xfrm rot="16200000" flipH="1">
            <a:off x="4857752" y="2107397"/>
            <a:ext cx="357190" cy="114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4" idx="5"/>
            <a:endCxn id="8" idx="0"/>
          </p:cNvCxnSpPr>
          <p:nvPr/>
        </p:nvCxnSpPr>
        <p:spPr>
          <a:xfrm rot="16200000" flipH="1">
            <a:off x="6249741" y="1463403"/>
            <a:ext cx="493194" cy="2294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5" idx="4"/>
            <a:endCxn id="9" idx="0"/>
          </p:cNvCxnSpPr>
          <p:nvPr/>
        </p:nvCxnSpPr>
        <p:spPr>
          <a:xfrm rot="16200000" flipH="1">
            <a:off x="1232273" y="3732611"/>
            <a:ext cx="500066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9" idx="4"/>
            <a:endCxn id="10" idx="0"/>
          </p:cNvCxnSpPr>
          <p:nvPr/>
        </p:nvCxnSpPr>
        <p:spPr>
          <a:xfrm rot="5400000">
            <a:off x="1250133" y="4893479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6" idx="4"/>
            <a:endCxn id="15" idx="0"/>
          </p:cNvCxnSpPr>
          <p:nvPr/>
        </p:nvCxnSpPr>
        <p:spPr>
          <a:xfrm rot="16200000" flipH="1">
            <a:off x="3232537" y="3732611"/>
            <a:ext cx="500066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" idx="4"/>
            <a:endCxn id="16" idx="0"/>
          </p:cNvCxnSpPr>
          <p:nvPr/>
        </p:nvCxnSpPr>
        <p:spPr>
          <a:xfrm rot="16200000" flipH="1">
            <a:off x="5375677" y="3732611"/>
            <a:ext cx="500066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8" idx="4"/>
            <a:endCxn id="17" idx="0"/>
          </p:cNvCxnSpPr>
          <p:nvPr/>
        </p:nvCxnSpPr>
        <p:spPr>
          <a:xfrm rot="5400000">
            <a:off x="7429520" y="371475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15" idx="4"/>
            <a:endCxn id="12" idx="0"/>
          </p:cNvCxnSpPr>
          <p:nvPr/>
        </p:nvCxnSpPr>
        <p:spPr>
          <a:xfrm rot="5400000">
            <a:off x="3250397" y="4893479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16" idx="4"/>
            <a:endCxn id="13" idx="0"/>
          </p:cNvCxnSpPr>
          <p:nvPr/>
        </p:nvCxnSpPr>
        <p:spPr>
          <a:xfrm rot="5400000">
            <a:off x="5393537" y="4893479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17" idx="4"/>
            <a:endCxn id="14" idx="0"/>
          </p:cNvCxnSpPr>
          <p:nvPr/>
        </p:nvCxnSpPr>
        <p:spPr>
          <a:xfrm rot="5400000">
            <a:off x="7322363" y="4893479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10" descr="E:\PPBestDesign\фон\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28604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067944" y="188640"/>
            <a:ext cx="1152128" cy="86409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2852936"/>
            <a:ext cx="1152128" cy="86409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2852936"/>
            <a:ext cx="1152128" cy="86409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00192" y="980728"/>
            <a:ext cx="1152128" cy="86409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1680" y="980728"/>
            <a:ext cx="1152128" cy="86409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52320" y="2636912"/>
            <a:ext cx="1152128" cy="86409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4008" y="2708920"/>
            <a:ext cx="1152128" cy="86409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516216" y="1412776"/>
            <a:ext cx="72008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668344" y="3284984"/>
            <a:ext cx="72008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668344" y="3068960"/>
            <a:ext cx="72008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860032" y="3140968"/>
            <a:ext cx="72008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2915816" y="404664"/>
            <a:ext cx="1008112" cy="7920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6948264" y="1916832"/>
            <a:ext cx="648072" cy="64807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2339752" y="1988840"/>
            <a:ext cx="792088" cy="7920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292080" y="404664"/>
            <a:ext cx="936104" cy="7920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 flipV="1">
            <a:off x="5220072" y="1772816"/>
            <a:ext cx="1008112" cy="7920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 flipV="1">
            <a:off x="1115616" y="1916832"/>
            <a:ext cx="1008112" cy="7920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2051720" y="1196752"/>
            <a:ext cx="432048" cy="432048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555776" y="3068960"/>
            <a:ext cx="432048" cy="432048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043608" y="3068960"/>
            <a:ext cx="432048" cy="432048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699792" y="3861048"/>
            <a:ext cx="144016" cy="144016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Молния 32"/>
          <p:cNvSpPr/>
          <p:nvPr/>
        </p:nvSpPr>
        <p:spPr>
          <a:xfrm flipH="1">
            <a:off x="1475656" y="2564904"/>
            <a:ext cx="216024" cy="144016"/>
          </a:xfrm>
          <a:prstGeom prst="lightningBol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6056" y="4221088"/>
            <a:ext cx="1152128" cy="86409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07904" y="4221088"/>
            <a:ext cx="1152128" cy="86409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444208" y="4221088"/>
            <a:ext cx="1152128" cy="86409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812360" y="4221088"/>
            <a:ext cx="1152128" cy="86409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16200000" flipH="1">
            <a:off x="5436096" y="3789040"/>
            <a:ext cx="423664" cy="27964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8208404" y="3681028"/>
            <a:ext cx="415280" cy="34327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 flipV="1">
            <a:off x="4355976" y="3717032"/>
            <a:ext cx="432048" cy="36004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0800000" flipV="1">
            <a:off x="7092280" y="3645024"/>
            <a:ext cx="465584" cy="39851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923928" y="4725144"/>
            <a:ext cx="72008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292080" y="4725144"/>
            <a:ext cx="72008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660232" y="4725144"/>
            <a:ext cx="72008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660232" y="4941168"/>
            <a:ext cx="72008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8028384" y="4725144"/>
            <a:ext cx="72008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8028384" y="4941168"/>
            <a:ext cx="72008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6948264" y="4437112"/>
            <a:ext cx="144016" cy="72008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211960" y="4437112"/>
            <a:ext cx="144016" cy="72008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Интеллект карта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---_1_~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5" y="1000108"/>
            <a:ext cx="8270755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786842" cy="1071571"/>
          </a:xfrm>
        </p:spPr>
        <p:txBody>
          <a:bodyPr/>
          <a:lstStyle/>
          <a:p>
            <a:r>
              <a:rPr lang="ru-RU" sz="32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Правила создания интеллект карты</a:t>
            </a:r>
            <a:r>
              <a:rPr lang="ru-RU" sz="3200" dirty="0" smtClean="0">
                <a:solidFill>
                  <a:srgbClr val="00B0F0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928670"/>
            <a:ext cx="8429684" cy="3286148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B0F0"/>
                </a:solidFill>
              </a:rPr>
              <a:t>Лист располагать горизонтально</a:t>
            </a:r>
            <a:endParaRPr lang="ru-RU" sz="2400" dirty="0" smtClean="0">
              <a:solidFill>
                <a:srgbClr val="00B0F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B0F0"/>
                </a:solidFill>
              </a:rPr>
              <a:t>В центре печатными буквами записывают главную тему, выделяют рамкой </a:t>
            </a:r>
            <a:endParaRPr lang="ru-RU" sz="2400" dirty="0" smtClean="0">
              <a:solidFill>
                <a:srgbClr val="00B0F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B0F0"/>
                </a:solidFill>
              </a:rPr>
              <a:t>Ключевые слова записывают мелким шрифтом</a:t>
            </a:r>
            <a:endParaRPr lang="ru-RU" sz="2400" dirty="0" smtClean="0">
              <a:solidFill>
                <a:srgbClr val="00B0F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B0F0"/>
                </a:solidFill>
              </a:rPr>
              <a:t>Каждую ветвь записывают одним цветом</a:t>
            </a:r>
            <a:endParaRPr lang="ru-RU" sz="2400" dirty="0" smtClean="0">
              <a:solidFill>
                <a:srgbClr val="00B0F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B0F0"/>
                </a:solidFill>
              </a:rPr>
              <a:t>При необходимости используют рисунки, стрелки</a:t>
            </a:r>
            <a:endParaRPr lang="ru-RU" sz="2400" dirty="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4" name="Picture 2" descr="F:\дорофеева р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 rot="16200000">
            <a:off x="3906287" y="3023144"/>
            <a:ext cx="2974501" cy="39290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40" descr="ПРЕЗЕНТАЦИЯ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472" y="3857628"/>
            <a:ext cx="26935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7157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Сюжетная таблица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1643050"/>
          <a:ext cx="7772400" cy="294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8089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Кто?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8089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Что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сделал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80890" algn="l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Когда?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80890" algn="l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Где?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80890" algn="l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Почему?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80890" algn="l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Бобка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80890" algn="l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Порвал штаны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80890" algn="l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однажды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80890" algn="l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На заборе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80890" algn="l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зацепился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80890" algn="l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мама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80890" algn="l"/>
                        </a:tabLst>
                      </a:pP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80890" algn="l"/>
                        </a:tabLst>
                      </a:pP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80890" algn="l"/>
                        </a:tabLst>
                      </a:pP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80890" algn="l"/>
                        </a:tabLst>
                      </a:pP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80890" algn="l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ребята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80890" algn="l"/>
                        </a:tabLst>
                      </a:pP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80890" algn="l"/>
                        </a:tabLst>
                      </a:pP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80890" algn="l"/>
                        </a:tabLst>
                      </a:pP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80890" algn="l"/>
                        </a:tabLst>
                      </a:pP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80890" algn="l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Бобка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80890" algn="l"/>
                        </a:tabLst>
                      </a:pP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80890" algn="l"/>
                        </a:tabLst>
                      </a:pP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80890" algn="l"/>
                        </a:tabLst>
                      </a:pP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80890" algn="l"/>
                        </a:tabLs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</a:tr>
            </a:tbl>
          </a:graphicData>
        </a:graphic>
      </p:graphicFrame>
      <p:pic>
        <p:nvPicPr>
          <p:cNvPr id="6" name="Picture 11" descr="Карандаш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000372"/>
            <a:ext cx="1167106" cy="1447816"/>
          </a:xfrm>
          <a:prstGeom prst="rect">
            <a:avLst/>
          </a:prstGeom>
          <a:noFill/>
        </p:spPr>
      </p:pic>
      <p:pic>
        <p:nvPicPr>
          <p:cNvPr id="5" name="Picture 13" descr="9b84c2758e55ace5b1a04d3e782add4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0470" y="4572009"/>
            <a:ext cx="2299054" cy="18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Перекрёстная дискуссия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112910_1----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89" y="2071678"/>
            <a:ext cx="2481027" cy="4379013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6059" y="2714620"/>
            <a:ext cx="3402089" cy="372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126205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Кейс-стади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11" descr="J028163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071942"/>
            <a:ext cx="2000264" cy="236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71472" y="1714488"/>
            <a:ext cx="81439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Кейс (от англ. 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саsе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случай) – совокупность учебных материалов, в которых сформулированы практические проблемы, предполагающие коллективный или индивидуальный поиск их решения. Его отличительная способность – описание проблемной ситуации на основе фактов из реальной жизни.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prstTxWarp prst="textPlain">
              <a:avLst/>
            </a:prstTxWarp>
            <a:scene3d>
              <a:camera prst="isometricOffAxis1Righ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just"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lvl="0" algn="just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«Людям необходимо думать о том, что они делают и зачем, </a:t>
            </a:r>
          </a:p>
          <a:p>
            <a:pPr lvl="0" algn="just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 что они верят и почему.</a:t>
            </a:r>
          </a:p>
          <a:p>
            <a:pPr lvl="0" algn="just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Ни одного дня не должно пройти без этих вопросов. </a:t>
            </a:r>
          </a:p>
          <a:p>
            <a:pPr lvl="0" algn="just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Жизнь без них просто не стоит того» </a:t>
            </a: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img1_61252" descr="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5214950"/>
            <a:ext cx="1268095" cy="112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Синквейн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1 строка – тема (имя существительное)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2 строка – два прилагательных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3 строка – три глагола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4 строка – предложение, отражающее смысл темы (или фразеологизм)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5 строка – одно – два слова, ассоциация по теме</a:t>
            </a:r>
          </a:p>
          <a:p>
            <a:endParaRPr lang="ru-RU" dirty="0"/>
          </a:p>
        </p:txBody>
      </p:sp>
      <p:pic>
        <p:nvPicPr>
          <p:cNvPr id="5" name="Picture 6" descr="CRCTR1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929066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tr0003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429132"/>
            <a:ext cx="714380" cy="753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0.01226 C 0.00017 0.00694 0.01406 0.0148 0.00608 0.00393 C 0.00503 0.00232 0.00295 0.00278 0.00156 0.00185 C -0.00017 0.0007 -0.00156 -0.00069 -0.00312 -0.00208 C -0.01753 -0.07932 -0.02066 -0.14246 0.02465 -0.18039 C 0.0309 -0.19287 0.04497 -0.1938 0.05538 -0.19681 C 0.06944 -0.20097 0.08264 -0.20582 0.09688 -0.20906 C 0.10677 -0.20814 0.11806 -0.2123 0.12622 -0.20513 C 0.12795 -0.20351 0.12882 -0.20027 0.13073 -0.19889 C 0.13351 -0.19681 0.13681 -0.19611 0.13993 -0.19472 C 0.14149 -0.19403 0.14462 -0.19264 0.14462 -0.19241 C 0.1467 -0.19056 0.14844 -0.18825 0.15069 -0.18663 C 0.15208 -0.18547 0.15417 -0.18617 0.15538 -0.18455 C 0.16337 -0.17391 0.14965 -0.18131 0.16146 -0.17645 C 0.17014 -0.16882 0.175 -0.1561 0.1816 -0.1457 C 0.18542 -0.13968 0.18663 -0.14014 0.18924 -0.13321 C 0.19583 -0.11609 0.18472 -0.13922 0.19392 -0.12095 C 0.19705 -0.1073 0.19271 -0.12303 0.2 -0.10869 C 0.20191 -0.10499 0.20278 -0.10014 0.20469 -0.09644 C 0.20712 -0.08557 0.21076 -0.07516 0.21545 -0.06568 C 0.21719 -0.05828 0.21997 -0.04324 0.21997 -0.04301 C 0.21823 -0.00601 0.21944 -0.01757 0.21389 0.00393 C 0.20833 -0.00693 0.20816 -0.01804 0.20608 -0.03076 C 0.20313 -0.04879 0.19757 -0.06637 0.19392 -0.08418 C 0.19097 -0.09875 0.18976 -0.11401 0.18003 -0.12303 C 0.17795 -0.12719 0.17587 -0.13113 0.17378 -0.13529 C 0.1717 -0.13945 0.16458 -0.14361 0.16458 -0.14338 C 0.16146 -0.15541 0.16528 -0.14454 0.15851 -0.15379 C 0.15712 -0.15564 0.15694 -0.15865 0.15538 -0.16003 C 0.15365 -0.16165 0.15139 -0.16119 0.14931 -0.16188 C 0.14375 -0.16697 0.13715 -0.1716 0.13073 -0.17437 C 0.12865 -0.17645 0.12708 -0.17946 0.12465 -0.18039 C 0.12309 -0.18108 0.12153 -0.1783 0.11997 -0.1783 C 0.11528 -0.1783 0.11076 -0.18108 0.10608 -0.18247 C 0.09288 -0.1864 0.08681 -0.18894 0.0724 -0.19079 C 0.04253 -0.1864 0.07188 -0.19195 0.04931 -0.18455 C 0.04722 -0.18385 0.04514 -0.18339 0.04306 -0.18247 C 0.03993 -0.18131 0.03385 -0.1783 0.03385 -0.17807 C 0.02934 -0.17252 0.02674 -0.16651 0.02153 -0.16188 C 0.0191 -0.15217 0.00781 -0.12835 0.00313 -0.11887 C 0.00052 -0.11355 0 -0.10661 -0.00156 -0.1006 C -0.00208 -0.09852 -0.00312 -0.09435 -0.00312 -0.09412 C -0.00156 -0.0629 0 -0.03145 0 -3.24699E-6 " pathEditMode="relative" rAng="0" ptsTypes="ffffffffffffffffffffffffffffffffffffffffffA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9787006" cy="6786610"/>
          </a:xfrm>
        </p:spPr>
        <p:txBody>
          <a:bodyPr>
            <a:prstTxWarp prst="textDeflateBottom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Удачи в применении в учебно-воспитательном процессе технологии развития                             критического мышления !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img0_61252" descr="globu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286256"/>
            <a:ext cx="2211711" cy="20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72400" cy="1362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5" y="3286124"/>
            <a:ext cx="7708927" cy="2857520"/>
          </a:xfrm>
        </p:spPr>
        <p:txBody>
          <a:bodyPr>
            <a:prstTxWarp prst="textWave2">
              <a:avLst/>
            </a:prstTxWarp>
          </a:bodyPr>
          <a:lstStyle/>
          <a:p>
            <a:pPr lvl="0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6" descr="MCj04061720000[1]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428596" y="357166"/>
            <a:ext cx="4071966" cy="3461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34404" cy="14763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Развитие критического мышления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pPr lvl="0"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– </a:t>
            </a:r>
            <a:r>
              <a:rPr lang="ru-RU" sz="2800" b="1" dirty="0" smtClean="0">
                <a:solidFill>
                  <a:srgbClr val="0070C0"/>
                </a:solidFill>
              </a:rPr>
              <a:t>это естественный способ взаимодействия;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отправная точка для развития мышления, умения принимать взвешенное решение.</a:t>
            </a:r>
            <a:endParaRPr lang="ru-RU" sz="28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0" descr="2_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143512"/>
            <a:ext cx="928694" cy="1187375"/>
          </a:xfrm>
          <a:prstGeom prst="rect">
            <a:avLst/>
          </a:prstGeom>
          <a:noFill/>
        </p:spPr>
      </p:pic>
      <p:pic>
        <p:nvPicPr>
          <p:cNvPr id="12" name="Picture 2393" descr="Рисунок1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643446"/>
            <a:ext cx="1636485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урока 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3116"/>
            <a:ext cx="2214578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1.Вызов</a:t>
            </a:r>
            <a:r>
              <a:rPr lang="ru-RU" u="sng" dirty="0" smtClean="0"/>
              <a:t> 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143116"/>
            <a:ext cx="2214578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2.осмысление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2143116"/>
            <a:ext cx="2214578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3.рефлексия</a:t>
            </a:r>
            <a:endParaRPr lang="ru-RU" dirty="0" smtClean="0"/>
          </a:p>
        </p:txBody>
      </p:sp>
      <p:sp>
        <p:nvSpPr>
          <p:cNvPr id="7" name="Стрелка вниз 6"/>
          <p:cNvSpPr/>
          <p:nvPr/>
        </p:nvSpPr>
        <p:spPr>
          <a:xfrm rot="2592027">
            <a:off x="1946930" y="891373"/>
            <a:ext cx="357190" cy="1237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143372" y="1214422"/>
            <a:ext cx="357190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428076">
            <a:off x="6792353" y="794946"/>
            <a:ext cx="357190" cy="1321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Содержимое 40" descr="ПРЕЗЕНТАЦИЯ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4357694"/>
            <a:ext cx="1828797" cy="1697617"/>
          </a:xfrm>
          <a:prstGeom prst="rect">
            <a:avLst/>
          </a:prstGeom>
        </p:spPr>
      </p:pic>
      <p:pic>
        <p:nvPicPr>
          <p:cNvPr id="11" name="Содержимое 40" descr="ПРЕЗЕНТАЦИЯ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00430" y="4357694"/>
            <a:ext cx="1828797" cy="169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Вызов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Позволяет:</a:t>
            </a:r>
          </a:p>
          <a:p>
            <a:pPr lvl="0"/>
            <a:r>
              <a:rPr lang="ru-RU" sz="2600" dirty="0" smtClean="0">
                <a:solidFill>
                  <a:srgbClr val="0070C0"/>
                </a:solidFill>
              </a:rPr>
              <a:t>актуализации знаний</a:t>
            </a:r>
          </a:p>
          <a:p>
            <a:pPr lvl="0"/>
            <a:r>
              <a:rPr lang="ru-RU" sz="2600" dirty="0" smtClean="0">
                <a:solidFill>
                  <a:srgbClr val="0070C0"/>
                </a:solidFill>
              </a:rPr>
              <a:t>пробудить интерес</a:t>
            </a:r>
          </a:p>
          <a:p>
            <a:pPr lvl="0"/>
            <a:r>
              <a:rPr lang="ru-RU" sz="2600" dirty="0" smtClean="0">
                <a:solidFill>
                  <a:srgbClr val="0070C0"/>
                </a:solidFill>
              </a:rPr>
              <a:t>помочь определить тему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При этом используют следующие приёмы:</a:t>
            </a:r>
          </a:p>
          <a:p>
            <a:pPr lvl="0"/>
            <a:r>
              <a:rPr lang="ru-RU" sz="2600" dirty="0" smtClean="0">
                <a:solidFill>
                  <a:srgbClr val="0070C0"/>
                </a:solidFill>
              </a:rPr>
              <a:t>парная мозговая атака</a:t>
            </a:r>
          </a:p>
          <a:p>
            <a:pPr lvl="0"/>
            <a:r>
              <a:rPr lang="ru-RU" sz="2600" dirty="0" smtClean="0">
                <a:solidFill>
                  <a:srgbClr val="0070C0"/>
                </a:solidFill>
              </a:rPr>
              <a:t>групповая мозговая атака</a:t>
            </a:r>
          </a:p>
          <a:p>
            <a:pPr lvl="0"/>
            <a:r>
              <a:rPr lang="ru-RU" sz="2600" dirty="0" smtClean="0">
                <a:solidFill>
                  <a:srgbClr val="0070C0"/>
                </a:solidFill>
              </a:rPr>
              <a:t>ключевые термины</a:t>
            </a:r>
          </a:p>
          <a:p>
            <a:pPr lvl="0"/>
            <a:r>
              <a:rPr lang="ru-RU" sz="2600" dirty="0" smtClean="0">
                <a:solidFill>
                  <a:srgbClr val="0070C0"/>
                </a:solidFill>
              </a:rPr>
              <a:t>свободное письменное задание</a:t>
            </a:r>
          </a:p>
          <a:p>
            <a:pPr lvl="0"/>
            <a:r>
              <a:rPr lang="ru-RU" sz="2600" dirty="0" smtClean="0">
                <a:solidFill>
                  <a:srgbClr val="0070C0"/>
                </a:solidFill>
              </a:rPr>
              <a:t>таблица «знаю –хочу знать – узнаю»</a:t>
            </a:r>
          </a:p>
          <a:p>
            <a:endParaRPr lang="ru-RU" dirty="0"/>
          </a:p>
        </p:txBody>
      </p:sp>
      <p:pic>
        <p:nvPicPr>
          <p:cNvPr id="5" name="Picture 14" descr="%D0%BD%D0%B5%D0%B7%D0%BD%D0%B0%D0%B9%D0%BA%D0%B0_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643314"/>
            <a:ext cx="2428875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104773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Осмысление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(изучение нового материала)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95400"/>
            <a:ext cx="8786842" cy="4648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Это этап позволяет:</a:t>
            </a:r>
          </a:p>
          <a:p>
            <a:pPr lvl="0"/>
            <a:r>
              <a:rPr lang="ru-RU" sz="2600" dirty="0" smtClean="0">
                <a:solidFill>
                  <a:srgbClr val="0070C0"/>
                </a:solidFill>
              </a:rPr>
              <a:t>помочь получить новую информацию и осмыслить её; </a:t>
            </a:r>
          </a:p>
          <a:p>
            <a:pPr lvl="0"/>
            <a:r>
              <a:rPr lang="ru-RU" sz="2600" dirty="0" smtClean="0">
                <a:solidFill>
                  <a:srgbClr val="0070C0"/>
                </a:solidFill>
              </a:rPr>
              <a:t>соотнести старые знания с новыми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При этом используют следующие приёмы:</a:t>
            </a:r>
          </a:p>
          <a:p>
            <a:pPr lvl="0"/>
            <a:r>
              <a:rPr lang="ru-RU" sz="2400" dirty="0" err="1" smtClean="0">
                <a:solidFill>
                  <a:srgbClr val="0070C0"/>
                </a:solidFill>
              </a:rPr>
              <a:t>Инсерт</a:t>
            </a:r>
            <a:endParaRPr lang="ru-RU" sz="2400" dirty="0" smtClean="0">
              <a:solidFill>
                <a:srgbClr val="0070C0"/>
              </a:solidFill>
            </a:endParaRPr>
          </a:p>
          <a:p>
            <a:pPr lvl="0"/>
            <a:r>
              <a:rPr lang="ru-RU" sz="2400" dirty="0" smtClean="0">
                <a:solidFill>
                  <a:srgbClr val="0070C0"/>
                </a:solidFill>
              </a:rPr>
              <a:t>таблица «знаю –хочу знать – узнаю»</a:t>
            </a:r>
          </a:p>
          <a:p>
            <a:pPr lvl="0"/>
            <a:r>
              <a:rPr lang="ru-RU" sz="2400" dirty="0" smtClean="0">
                <a:solidFill>
                  <a:srgbClr val="0070C0"/>
                </a:solidFill>
              </a:rPr>
              <a:t>чтение с остановкой</a:t>
            </a:r>
          </a:p>
          <a:p>
            <a:pPr lvl="0"/>
            <a:r>
              <a:rPr lang="ru-RU" sz="2400" dirty="0" smtClean="0">
                <a:solidFill>
                  <a:srgbClr val="0070C0"/>
                </a:solidFill>
              </a:rPr>
              <a:t>дневники</a:t>
            </a:r>
          </a:p>
          <a:p>
            <a:pPr lvl="0"/>
            <a:r>
              <a:rPr lang="ru-RU" sz="2400" dirty="0" smtClean="0">
                <a:solidFill>
                  <a:srgbClr val="0070C0"/>
                </a:solidFill>
              </a:rPr>
              <a:t>борт журнал</a:t>
            </a:r>
          </a:p>
          <a:p>
            <a:endParaRPr lang="ru-RU" dirty="0"/>
          </a:p>
        </p:txBody>
      </p:sp>
      <p:pic>
        <p:nvPicPr>
          <p:cNvPr id="4" name="Picture 4" descr="E:\Мои рисунки\картинки\картинки школа\2523263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786190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214446"/>
          </a:xfrm>
        </p:spPr>
        <p:txBody>
          <a:bodyPr>
            <a:normAutofit/>
          </a:bodyPr>
          <a:lstStyle/>
          <a:p>
            <a:pPr lvl="0"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Рефлексия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(проверка, обобщение информации)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Приёмы:</a:t>
            </a:r>
          </a:p>
          <a:p>
            <a:pPr lvl="0"/>
            <a:r>
              <a:rPr lang="ru-RU" dirty="0" err="1" smtClean="0">
                <a:solidFill>
                  <a:srgbClr val="0070C0"/>
                </a:solidFill>
              </a:rPr>
              <a:t>Синквейн</a:t>
            </a:r>
            <a:endParaRPr lang="ru-RU" dirty="0" smtClean="0">
              <a:solidFill>
                <a:srgbClr val="0070C0"/>
              </a:solidFill>
            </a:endParaRP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Таблица «толстых</a:t>
            </a: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</a:rPr>
              <a:t> и тонких» вопросов</a:t>
            </a:r>
          </a:p>
          <a:p>
            <a:endParaRPr lang="ru-RU" sz="2400" dirty="0"/>
          </a:p>
        </p:txBody>
      </p:sp>
      <p:pic>
        <p:nvPicPr>
          <p:cNvPr id="4" name="Picture 2" descr="http://s43.radikal.ru/i100/1008/b2/bf06bf82d96a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1676" y="3000372"/>
            <a:ext cx="357093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Таблица «толстых и тонких» вопросов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J023213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43306" y="3571876"/>
            <a:ext cx="2645186" cy="2714644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1714488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Толстые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Тонкие</a:t>
                      </a:r>
                      <a:r>
                        <a:rPr lang="ru-RU" baseline="0" dirty="0" smtClean="0"/>
                        <a:t> вопросы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72518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Таблица «знаю – хочу знать – узнаю»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1295400"/>
          <a:ext cx="7772400" cy="2828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08788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Знаю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087880" algn="l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Хочу узнать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087880" algn="l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Узнал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08788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Прилагательное – самостоятельная часть речи……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08788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 какой частью речи связано?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08788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На какие группы делится?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08788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…….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08788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Заполняем в конце урока на стадии рефлексии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</a:tr>
            </a:tbl>
          </a:graphicData>
        </a:graphic>
      </p:graphicFrame>
      <p:pic>
        <p:nvPicPr>
          <p:cNvPr id="6" name="Picture 4" descr="MCj042446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714884"/>
            <a:ext cx="1232278" cy="1060042"/>
          </a:xfrm>
          <a:prstGeom prst="rect">
            <a:avLst/>
          </a:prstGeom>
          <a:noFill/>
        </p:spPr>
      </p:pic>
      <p:pic>
        <p:nvPicPr>
          <p:cNvPr id="7" name="Picture 2" descr="C:\Users\Василий\Pictures\984074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86578" y="4643446"/>
            <a:ext cx="1245649" cy="1343448"/>
          </a:xfrm>
          <a:prstGeom prst="rect">
            <a:avLst/>
          </a:prstGeom>
          <a:noFill/>
        </p:spPr>
      </p:pic>
      <p:pic>
        <p:nvPicPr>
          <p:cNvPr id="8" name="Picture 13" descr="9b84c2758e55ace5b1a04d3e782add4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714884"/>
            <a:ext cx="15005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418</Words>
  <PresentationFormat>Экран (4:3)</PresentationFormat>
  <Paragraphs>111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Selling a Product or Service</vt:lpstr>
      <vt:lpstr>  Технология    развития критического  мышления </vt:lpstr>
      <vt:lpstr>Слайд 2</vt:lpstr>
      <vt:lpstr>Развитие критического мышления</vt:lpstr>
      <vt:lpstr>Структура урока      </vt:lpstr>
      <vt:lpstr>Вызов    </vt:lpstr>
      <vt:lpstr> Осмысление  (изучение нового материала)</vt:lpstr>
      <vt:lpstr>Рефлексия (проверка, обобщение информации)</vt:lpstr>
      <vt:lpstr>  Таблица «толстых и тонких» вопросов  </vt:lpstr>
      <vt:lpstr>Таблица «знаю – хочу знать – узнаю» </vt:lpstr>
      <vt:lpstr>Слайд 10</vt:lpstr>
      <vt:lpstr>Бортовой журнал  </vt:lpstr>
      <vt:lpstr>Инсерт  или  условные знаки   </vt:lpstr>
      <vt:lpstr>кластер</vt:lpstr>
      <vt:lpstr>Слайд 14</vt:lpstr>
      <vt:lpstr>Интеллект карта</vt:lpstr>
      <vt:lpstr>Правила создания интеллект карты: </vt:lpstr>
      <vt:lpstr> Сюжетная таблица </vt:lpstr>
      <vt:lpstr>Перекрёстная дискуссия</vt:lpstr>
      <vt:lpstr> «Кейс-стади» </vt:lpstr>
      <vt:lpstr>Синквейн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развития критического мышления </dc:title>
  <dc:creator>ирина</dc:creator>
  <cp:lastModifiedBy>ирина</cp:lastModifiedBy>
  <cp:revision>64</cp:revision>
  <dcterms:created xsi:type="dcterms:W3CDTF">2014-01-25T12:21:01Z</dcterms:created>
  <dcterms:modified xsi:type="dcterms:W3CDTF">2014-01-29T10:40:04Z</dcterms:modified>
</cp:coreProperties>
</file>