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80" r:id="rId4"/>
    <p:sldId id="263" r:id="rId5"/>
    <p:sldId id="281" r:id="rId6"/>
    <p:sldId id="264" r:id="rId7"/>
    <p:sldId id="265" r:id="rId8"/>
    <p:sldId id="266" r:id="rId9"/>
    <p:sldId id="267" r:id="rId10"/>
    <p:sldId id="268" r:id="rId11"/>
    <p:sldId id="283" r:id="rId12"/>
    <p:sldId id="282" r:id="rId13"/>
    <p:sldId id="285" r:id="rId14"/>
    <p:sldId id="284" r:id="rId15"/>
    <p:sldId id="292" r:id="rId16"/>
    <p:sldId id="291" r:id="rId17"/>
    <p:sldId id="290" r:id="rId18"/>
    <p:sldId id="286" r:id="rId19"/>
    <p:sldId id="288" r:id="rId20"/>
    <p:sldId id="293" r:id="rId21"/>
    <p:sldId id="294" r:id="rId22"/>
    <p:sldId id="312" r:id="rId23"/>
    <p:sldId id="297" r:id="rId24"/>
    <p:sldId id="296" r:id="rId25"/>
    <p:sldId id="302" r:id="rId26"/>
    <p:sldId id="303" r:id="rId27"/>
    <p:sldId id="304" r:id="rId28"/>
    <p:sldId id="307" r:id="rId29"/>
    <p:sldId id="306" r:id="rId30"/>
    <p:sldId id="305" r:id="rId31"/>
    <p:sldId id="310" r:id="rId32"/>
    <p:sldId id="298" r:id="rId33"/>
    <p:sldId id="311" r:id="rId34"/>
    <p:sldId id="274" r:id="rId35"/>
    <p:sldId id="275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A6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rot="21400781">
            <a:off x="1785132" y="883484"/>
            <a:ext cx="5987484" cy="5080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СОШ г.Багратионовска</a:t>
            </a:r>
          </a:p>
          <a:p>
            <a:pPr algn="ctr"/>
            <a:r>
              <a:rPr lang="ru-RU" sz="32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ПЕДСОВЕТ</a:t>
            </a:r>
          </a:p>
          <a:p>
            <a:pPr algn="ctr"/>
            <a:r>
              <a:rPr lang="ru-RU" sz="32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Педагогические технологии </a:t>
            </a:r>
          </a:p>
          <a:p>
            <a:pPr algn="ctr"/>
            <a:r>
              <a:rPr lang="ru-RU" sz="32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в образовательном процессе: богатство и разнообразие, целесообразность и эффективность</a:t>
            </a:r>
          </a:p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по УВР </a:t>
            </a:r>
            <a:r>
              <a:rPr lang="ru-RU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Афанасенко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А.Г.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 января 2014г.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kern="10" dirty="0" smtClean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85728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800000"/>
                </a:solidFill>
              </a:rPr>
              <a:t>ЭВОЛЮЦИЯ СТАНОВЛЕНИЯ ПОНЯТИЯ ТЕХНОЛОГИИ В ОБРАЗОВАНИИ</a:t>
            </a:r>
            <a:endParaRPr lang="ru-RU" sz="2800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571472" y="1142984"/>
            <a:ext cx="8175654" cy="5486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339725" algn="ctr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Второй этап</a:t>
            </a:r>
          </a:p>
          <a:p>
            <a:pPr marL="342900" marR="0" lvl="0" indent="-339725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середина 50-60-х гг.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XX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в. </a:t>
            </a:r>
          </a:p>
          <a:p>
            <a:pPr marL="342900" marR="0" lvl="0" indent="-339725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(Б. Скиннер, С.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Гибсон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Т. Сакамото и др.)</a:t>
            </a:r>
          </a:p>
          <a:p>
            <a:pPr marL="342900" marR="0" lvl="0" indent="-339725" algn="ctr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Технология</a:t>
            </a:r>
          </a:p>
          <a:p>
            <a:pPr marL="342900" marR="0" lvl="0" indent="-339725" algn="ctr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342900" marR="0" lvl="0" indent="-339725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технические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эффективность</a:t>
            </a:r>
          </a:p>
          <a:p>
            <a:pPr marL="342900" marR="0" lvl="0" indent="-339725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средства </a:t>
            </a:r>
            <a:r>
              <a:rPr kumimoji="0" lang="ru-RU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                     организации                       </a:t>
            </a:r>
          </a:p>
          <a:p>
            <a:pPr marL="342900" marR="0" lvl="0" indent="-339725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обучении                         учебного    </a:t>
            </a:r>
          </a:p>
          <a:p>
            <a:pPr marL="342900" marR="0" lvl="0" indent="-339725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процесса</a:t>
            </a: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928662" y="3214686"/>
            <a:ext cx="1928826" cy="714380"/>
          </a:xfrm>
          <a:prstGeom prst="curvedRightArrow">
            <a:avLst>
              <a:gd name="adj1" fmla="val 22472"/>
              <a:gd name="adj2" fmla="val 40000"/>
              <a:gd name="adj3" fmla="val 63889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143636" y="3071810"/>
            <a:ext cx="1962152" cy="857256"/>
          </a:xfrm>
          <a:prstGeom prst="curvedLeftArrow">
            <a:avLst>
              <a:gd name="adj1" fmla="val 14425"/>
              <a:gd name="adj2" fmla="val 35097"/>
              <a:gd name="adj3" fmla="val 5641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85728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800000"/>
                </a:solidFill>
              </a:rPr>
              <a:t>ЭВОЛЮЦИЯ СТАНОВЛЕНИЯ ПОНЯТИЯ ТЕХНОЛОГИИ В ОБРАЗОВАНИИ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142984"/>
            <a:ext cx="8286808" cy="5040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39725" algn="ctr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i="1" dirty="0" smtClean="0">
                <a:solidFill>
                  <a:srgbClr val="FF0000"/>
                </a:solidFill>
              </a:rPr>
              <a:t>Третий этап</a:t>
            </a:r>
          </a:p>
          <a:p>
            <a:pPr indent="-339725" algn="ctr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/>
              <a:t>70-е гг. </a:t>
            </a:r>
            <a:r>
              <a:rPr lang="en-US" sz="2800" dirty="0" smtClean="0"/>
              <a:t>XX</a:t>
            </a:r>
            <a:r>
              <a:rPr lang="ru-RU" sz="2800" dirty="0" smtClean="0"/>
              <a:t> в. </a:t>
            </a:r>
          </a:p>
          <a:p>
            <a:pPr indent="-339725" algn="ctr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/>
              <a:t>М. </a:t>
            </a:r>
            <a:r>
              <a:rPr lang="ru-RU" sz="2800" dirty="0" err="1" smtClean="0"/>
              <a:t>Эраут</a:t>
            </a:r>
            <a:r>
              <a:rPr lang="ru-RU" sz="2800" dirty="0" smtClean="0"/>
              <a:t>, Р. </a:t>
            </a:r>
            <a:r>
              <a:rPr lang="ru-RU" sz="2800" dirty="0" err="1" smtClean="0"/>
              <a:t>Стакенас</a:t>
            </a:r>
            <a:r>
              <a:rPr lang="ru-RU" sz="2800" dirty="0" smtClean="0"/>
              <a:t>, Р. Кауфман </a:t>
            </a:r>
          </a:p>
          <a:p>
            <a:pPr indent="-339725" algn="ctr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Технология</a:t>
            </a:r>
          </a:p>
          <a:p>
            <a:pPr indent="-339725" algn="ctr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 smtClean="0">
              <a:solidFill>
                <a:srgbClr val="002060"/>
              </a:solidFill>
            </a:endParaRPr>
          </a:p>
          <a:p>
            <a:pPr indent="-339725" algn="ctr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 smtClean="0">
              <a:solidFill>
                <a:srgbClr val="002060"/>
              </a:solidFill>
            </a:endParaRPr>
          </a:p>
          <a:p>
            <a:pPr indent="-339725" algn="just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   информационные                   решение</a:t>
            </a:r>
          </a:p>
          <a:p>
            <a:pPr indent="-339725" algn="just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       технологии                     дидактических</a:t>
            </a:r>
          </a:p>
          <a:p>
            <a:pPr indent="-339725" algn="just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                                                проблем в русле </a:t>
            </a:r>
          </a:p>
          <a:p>
            <a:pPr indent="-339725" algn="just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                                                    управления</a:t>
            </a:r>
          </a:p>
          <a:p>
            <a:pPr indent="-339725" algn="just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                                                       учебным    </a:t>
            </a:r>
          </a:p>
          <a:p>
            <a:pPr indent="-339725" algn="just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                                                      процессом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96339" y="2774207"/>
            <a:ext cx="2261215" cy="654794"/>
          </a:xfrm>
          <a:prstGeom prst="curvedRightArrow">
            <a:avLst>
              <a:gd name="adj1" fmla="val 19899"/>
              <a:gd name="adj2" fmla="val 40069"/>
              <a:gd name="adj3" fmla="val 76168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857884" y="2714620"/>
            <a:ext cx="2286016" cy="785818"/>
          </a:xfrm>
          <a:prstGeom prst="curvedLeftArrow">
            <a:avLst>
              <a:gd name="adj1" fmla="val 16634"/>
              <a:gd name="adj2" fmla="val 35097"/>
              <a:gd name="adj3" fmla="val 64461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85728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800000"/>
                </a:solidFill>
              </a:rPr>
              <a:t>ЭВОЛЮЦИЯ СТАНОВЛЕНИЯ ПОНЯТИЯ ТЕХНОЛОГИИ В ОБРАЗОВАНИИ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142984"/>
            <a:ext cx="8429684" cy="5019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39725" algn="ctr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i="1" dirty="0" smtClean="0">
                <a:solidFill>
                  <a:srgbClr val="FF0000"/>
                </a:solidFill>
              </a:rPr>
              <a:t>Четвертый этап</a:t>
            </a:r>
          </a:p>
          <a:p>
            <a:pPr indent="-339725" algn="ctr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/>
              <a:t>80-е гг. </a:t>
            </a:r>
            <a:r>
              <a:rPr lang="en-US" sz="2800" dirty="0" smtClean="0"/>
              <a:t>XX</a:t>
            </a:r>
            <a:r>
              <a:rPr lang="ru-RU" sz="2800" dirty="0" smtClean="0"/>
              <a:t> в. </a:t>
            </a: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Технология</a:t>
            </a: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200" b="1" dirty="0" smtClean="0">
              <a:solidFill>
                <a:srgbClr val="002060"/>
              </a:solidFill>
            </a:endParaRPr>
          </a:p>
          <a:p>
            <a:pPr indent="-339725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    информационные          </a:t>
            </a:r>
            <a:r>
              <a:rPr lang="ru-RU" sz="3200" b="1" dirty="0" err="1" smtClean="0">
                <a:solidFill>
                  <a:srgbClr val="002060"/>
                </a:solidFill>
              </a:rPr>
              <a:t>многоаспектный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indent="-339725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          технологии                        подход</a:t>
            </a:r>
          </a:p>
          <a:p>
            <a:pPr indent="-339725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                                           </a:t>
            </a:r>
          </a:p>
          <a:p>
            <a:pPr indent="-339725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FF0000"/>
                </a:solidFill>
              </a:rPr>
              <a:t>                                           Дальнейшее                                                            </a:t>
            </a:r>
          </a:p>
          <a:p>
            <a:pPr indent="-339725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FF0000"/>
                </a:solidFill>
              </a:rPr>
              <a:t>                                   осмысление сущности                           </a:t>
            </a:r>
          </a:p>
          <a:p>
            <a:pPr indent="-339725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FF0000"/>
                </a:solidFill>
              </a:rPr>
              <a:t>                            педагогического  процесса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24901" y="2488455"/>
            <a:ext cx="2332653" cy="797670"/>
          </a:xfrm>
          <a:prstGeom prst="curvedRightArrow">
            <a:avLst>
              <a:gd name="adj1" fmla="val 12830"/>
              <a:gd name="adj2" fmla="val 40069"/>
              <a:gd name="adj3" fmla="val 76168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857884" y="2500306"/>
            <a:ext cx="2357454" cy="785818"/>
          </a:xfrm>
          <a:prstGeom prst="curvedLeftArrow">
            <a:avLst>
              <a:gd name="adj1" fmla="val 12762"/>
              <a:gd name="adj2" fmla="val 35097"/>
              <a:gd name="adj3" fmla="val 64461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85728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800000"/>
                </a:solidFill>
              </a:rPr>
              <a:t>ЭВОЛЮЦИЯ СТАНОВЛЕНИЯ ПОНЯТИЯ ТЕХНОЛОГИИ В ОБРАЗОВАНИИ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214422"/>
            <a:ext cx="8429684" cy="3706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i="1" dirty="0" smtClean="0">
                <a:solidFill>
                  <a:srgbClr val="FF0000"/>
                </a:solidFill>
              </a:rPr>
              <a:t>Пятый этап</a:t>
            </a:r>
          </a:p>
          <a:p>
            <a:pPr indent="-339725" algn="ctr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3200" dirty="0" smtClean="0"/>
              <a:t>XXI</a:t>
            </a:r>
            <a:r>
              <a:rPr lang="ru-RU" sz="3200" dirty="0" smtClean="0"/>
              <a:t> в. </a:t>
            </a: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Технология</a:t>
            </a: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200" b="1" dirty="0" smtClean="0">
              <a:solidFill>
                <a:srgbClr val="002060"/>
              </a:solidFill>
            </a:endParaRP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200" b="1" dirty="0" smtClean="0">
              <a:solidFill>
                <a:srgbClr val="002060"/>
              </a:solidFill>
            </a:endParaRP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   2 направления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    информационный            дидактический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167777" y="2714620"/>
            <a:ext cx="2046901" cy="1139087"/>
          </a:xfrm>
          <a:prstGeom prst="curvedRightArrow">
            <a:avLst>
              <a:gd name="adj1" fmla="val 9642"/>
              <a:gd name="adj2" fmla="val 40069"/>
              <a:gd name="adj3" fmla="val 76168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786446" y="2714620"/>
            <a:ext cx="2087563" cy="1079500"/>
          </a:xfrm>
          <a:prstGeom prst="curvedLeftArrow">
            <a:avLst>
              <a:gd name="adj1" fmla="val 12617"/>
              <a:gd name="adj2" fmla="val 35097"/>
              <a:gd name="adj3" fmla="val 64461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428604"/>
            <a:ext cx="85725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</a:rPr>
              <a:t>Технология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</a:rPr>
              <a:t> (греч. «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itchFamily="18" charset="0"/>
              </a:rPr>
              <a:t>techne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</a:rPr>
              <a:t>» — искусство, мастерство + «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logos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</a:rPr>
              <a:t>» — </a:t>
            </a:r>
            <a:r>
              <a:rPr lang="ru-RU" sz="3200" b="1" i="1" dirty="0" smtClean="0">
                <a:solidFill>
                  <a:srgbClr val="000000"/>
                </a:solidFill>
                <a:latin typeface="Times New Roman" pitchFamily="18" charset="0"/>
              </a:rPr>
              <a:t>понятие, учение) 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</a:rPr>
              <a:t>определяется, во-первых, как совокупность методов обработки, изготовления, изменения состояния, свойств, формы сырья, материала или полуфабриката в процессе производства; во-вторых, как наука о способах воздействия на сырье, материалы или полуфабрикаты соответствующими орудиями производства</a:t>
            </a:r>
            <a:endParaRPr lang="ru-RU" sz="32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501122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800" b="1" i="1" u="sng" dirty="0" smtClean="0">
                <a:solidFill>
                  <a:srgbClr val="800000"/>
                </a:solidFill>
                <a:latin typeface="Times New Roman" pitchFamily="18" charset="0"/>
              </a:rPr>
              <a:t>Технология</a:t>
            </a: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</a:rPr>
              <a:t>—</a:t>
            </a:r>
            <a:r>
              <a:rPr lang="ru-RU" sz="2800" dirty="0" smtClean="0">
                <a:latin typeface="Times New Roman" pitchFamily="18" charset="0"/>
              </a:rPr>
              <a:t>это система предложенных наукой алгоритмов, способов, средств решения поставленных задач</a:t>
            </a:r>
          </a:p>
          <a:p>
            <a:pPr algn="r">
              <a:lnSpc>
                <a:spcPct val="80000"/>
              </a:lnSpc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800" dirty="0" smtClean="0">
                <a:latin typeface="Times New Roman" pitchFamily="18" charset="0"/>
              </a:rPr>
              <a:t> И.П. </a:t>
            </a:r>
            <a:r>
              <a:rPr lang="ru-RU" sz="2800" dirty="0" err="1" smtClean="0">
                <a:latin typeface="Times New Roman" pitchFamily="18" charset="0"/>
              </a:rPr>
              <a:t>Подласый</a:t>
            </a:r>
            <a:endParaRPr lang="ru-RU" sz="2800" dirty="0" smtClean="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000240"/>
            <a:ext cx="8501122" cy="396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Bef>
                <a:spcPts val="6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800" b="1" i="1" u="sng" dirty="0" smtClean="0">
                <a:solidFill>
                  <a:srgbClr val="800000"/>
                </a:solidFill>
                <a:latin typeface="Times New Roman" pitchFamily="18" charset="0"/>
              </a:rPr>
              <a:t>Педагогическая технология</a:t>
            </a:r>
            <a:r>
              <a:rPr lang="ru-RU" sz="2800" dirty="0" smtClean="0">
                <a:latin typeface="Times New Roman" pitchFamily="18" charset="0"/>
              </a:rPr>
              <a:t> представляет собой единство основных функций, последовательно и циклично сменяющихся при планировании, организации и проведении процесса обучения.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Педагогическая технология</a:t>
            </a:r>
            <a:r>
              <a:rPr lang="ru-RU" sz="2800" dirty="0" smtClean="0">
                <a:latin typeface="Times New Roman" pitchFamily="18" charset="0"/>
              </a:rPr>
              <a:t> включает следующие функции: диагностики, </a:t>
            </a:r>
            <a:r>
              <a:rPr lang="ru-RU" sz="2800" dirty="0" err="1" smtClean="0">
                <a:latin typeface="Times New Roman" pitchFamily="18" charset="0"/>
              </a:rPr>
              <a:t>целеполагания</a:t>
            </a:r>
            <a:r>
              <a:rPr lang="ru-RU" sz="2800" dirty="0" smtClean="0">
                <a:latin typeface="Times New Roman" pitchFamily="18" charset="0"/>
              </a:rPr>
              <a:t>, информации, прогнозирования, проектирования (планирования), принятия решения, организации исполнения, коммуникации, контроля и коррекции при ведущей роли </a:t>
            </a:r>
            <a:r>
              <a:rPr lang="ru-RU" sz="2800" dirty="0" err="1" smtClean="0">
                <a:latin typeface="Times New Roman" pitchFamily="18" charset="0"/>
              </a:rPr>
              <a:t>целеполагания</a:t>
            </a:r>
            <a:r>
              <a:rPr lang="ru-RU" sz="2800" dirty="0" smtClean="0">
                <a:latin typeface="Times New Roman" pitchFamily="18" charset="0"/>
              </a:rPr>
              <a:t> .</a:t>
            </a:r>
          </a:p>
          <a:p>
            <a:pPr algn="r">
              <a:lnSpc>
                <a:spcPct val="80000"/>
              </a:lnSpc>
              <a:spcBef>
                <a:spcPts val="6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800" dirty="0" smtClean="0">
                <a:latin typeface="Times New Roman" pitchFamily="18" charset="0"/>
              </a:rPr>
              <a:t>В.А. Якунин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429684" cy="292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Bef>
                <a:spcPts val="6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3200" b="1" i="1" u="sng" dirty="0" smtClean="0">
                <a:solidFill>
                  <a:srgbClr val="800000"/>
                </a:solidFill>
                <a:latin typeface="Times New Roman" pitchFamily="18" charset="0"/>
              </a:rPr>
              <a:t>Педагогическая технология</a:t>
            </a:r>
            <a:r>
              <a:rPr lang="ru-RU" sz="3200" dirty="0" smtClean="0">
                <a:latin typeface="Times New Roman" pitchFamily="18" charset="0"/>
              </a:rPr>
              <a:t> — это системный метод создания, применения и определения всего процесса преподавания и усвоения с учетом технических и человеческих ресурсов и их взаимодействия, ставящий своей задачей оптимизацию форм образования </a:t>
            </a:r>
          </a:p>
          <a:p>
            <a:pPr algn="r">
              <a:lnSpc>
                <a:spcPct val="80000"/>
              </a:lnSpc>
              <a:spcBef>
                <a:spcPts val="6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</a:rPr>
              <a:t>ЮНЕСКО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3214686"/>
            <a:ext cx="3692870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</a:rPr>
              <a:t>Системный подход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3857628"/>
            <a:ext cx="4664482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</a:rPr>
              <a:t>Деятельностный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</a:rPr>
              <a:t> подход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4500570"/>
            <a:ext cx="7108293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Личностно-ориентированный подход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572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800000"/>
                </a:solidFill>
                <a:latin typeface="Georgia" pitchFamily="18" charset="0"/>
              </a:rPr>
              <a:t>СУЩНОСТЬ И ОСНОВНЫЕ АСПЕКТЫ ПОНЯТИЯ «ПЕДАГОГИЧЕСКАЯ ТЕХНОЛОГИЯ»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071546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61975" algn="just" eaLnBrk="0" hangingPunct="0">
              <a:buFont typeface="Georgia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проект педагогической системы, реализуемой на практике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endParaRPr lang="ru-RU" sz="2400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928802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61975" algn="just" eaLnBrk="0" hangingPunct="0">
              <a:buFont typeface="Georgia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интегративная система, включающая упорядоченное множество операций  и действий субъектов образовательного процесса, обеспечивающих </a:t>
            </a:r>
            <a:r>
              <a:rPr lang="ru-RU" sz="2400" b="1" u="sng" dirty="0" err="1" smtClean="0">
                <a:solidFill>
                  <a:srgbClr val="000000"/>
                </a:solidFill>
                <a:latin typeface="Georgia" pitchFamily="18" charset="0"/>
              </a:rPr>
              <a:t>целеопределение</a:t>
            </a:r>
            <a:r>
              <a:rPr lang="ru-RU" sz="2400" b="1" u="sng" dirty="0" smtClean="0">
                <a:solidFill>
                  <a:srgbClr val="000000"/>
                </a:solidFill>
                <a:latin typeface="Georgia" pitchFamily="18" charset="0"/>
              </a:rPr>
              <a:t>, содержательные, информационные, предметные и процессуальные аспекты, направленные на усвоение знаний, умений и навыков, формирование личностных качеств обучаемых, заданных целями обучения</a:t>
            </a:r>
            <a:endParaRPr lang="ru-RU" sz="2400" b="1" u="sng" dirty="0">
              <a:solidFill>
                <a:srgbClr val="0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800000"/>
                </a:solidFill>
              </a:rPr>
              <a:t>Предмет педагогической технологии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357298"/>
            <a:ext cx="8358246" cy="285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9725" indent="-339725" algn="just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 dirty="0" smtClean="0"/>
              <a:t>конкретные практические взаимодействия учителей и учащихся в любой области деятельности, организованные на основе четкого структурирования, систематизации, программирования, алгоритмизации, стандартизации способов и приемов обучения или воспитания, в том числе с использованием компьютеризации и технических средств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01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Классификация педагогических технологий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928670"/>
            <a:ext cx="8429684" cy="4831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58775" algn="just">
              <a:lnSpc>
                <a:spcPct val="80000"/>
              </a:lnSpc>
              <a:spcBef>
                <a:spcPts val="600"/>
              </a:spcBef>
              <a:buClrTx/>
              <a:buFontTx/>
              <a:buAutoNum type="romanUcPeriod"/>
              <a:tabLst>
                <a:tab pos="360363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  <a:tab pos="9451975" algn="l"/>
              </a:tabLst>
            </a:pPr>
            <a:r>
              <a:rPr lang="ru-RU" sz="2400" b="1" dirty="0" smtClean="0">
                <a:solidFill>
                  <a:srgbClr val="000099"/>
                </a:solidFill>
              </a:rPr>
              <a:t>Современное традиционное обучение</a:t>
            </a:r>
          </a:p>
          <a:p>
            <a:pPr marL="360363" indent="-358775" algn="just">
              <a:lnSpc>
                <a:spcPct val="80000"/>
              </a:lnSpc>
              <a:spcBef>
                <a:spcPts val="600"/>
              </a:spcBef>
              <a:buClrTx/>
              <a:buFontTx/>
              <a:buAutoNum type="romanUcPeriod"/>
              <a:tabLst>
                <a:tab pos="449263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  <a:tab pos="9451975" algn="l"/>
              </a:tabLst>
            </a:pPr>
            <a:r>
              <a:rPr lang="ru-RU" sz="2400" b="1" dirty="0" smtClean="0">
                <a:solidFill>
                  <a:srgbClr val="FF0000"/>
                </a:solidFill>
              </a:rPr>
              <a:t> Педагогические технологии на основе личностной ориентации педагогического процесса:</a:t>
            </a:r>
          </a:p>
          <a:p>
            <a:pPr marL="360363" indent="-358775"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449263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  <a:tab pos="9451975" algn="l"/>
              </a:tabLst>
            </a:pPr>
            <a:r>
              <a:rPr lang="ru-RU" sz="2400" i="1" dirty="0" smtClean="0"/>
              <a:t>педагогика сотрудничества</a:t>
            </a:r>
          </a:p>
          <a:p>
            <a:pPr marL="360363" indent="-358775"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811213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  <a:tab pos="9451975" algn="l"/>
              </a:tabLst>
            </a:pPr>
            <a:r>
              <a:rPr lang="ru-RU" sz="2400" i="1" dirty="0" smtClean="0"/>
              <a:t>гуманно-личностная технология Ш.А. </a:t>
            </a:r>
            <a:r>
              <a:rPr lang="ru-RU" sz="2400" i="1" dirty="0" err="1" smtClean="0"/>
              <a:t>Амонашвили</a:t>
            </a:r>
            <a:endParaRPr lang="ru-RU" sz="2400" i="1" dirty="0" smtClean="0"/>
          </a:p>
          <a:p>
            <a:pPr marL="360363" indent="-358775"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811213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  <a:tab pos="9451975" algn="l"/>
              </a:tabLst>
            </a:pPr>
            <a:r>
              <a:rPr lang="ru-RU" sz="2400" i="1" dirty="0" smtClean="0"/>
              <a:t>система Е.Н. Ильина: преподавание литературы как предмета, формирующего человека</a:t>
            </a:r>
            <a:r>
              <a:rPr lang="ru-RU" sz="2400" dirty="0" smtClean="0"/>
              <a:t> </a:t>
            </a:r>
          </a:p>
          <a:p>
            <a:pPr marL="360363" indent="-358775" algn="just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539750" algn="l"/>
                <a:tab pos="63023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  <a:tab pos="9451975" algn="l"/>
              </a:tabLst>
            </a:pPr>
            <a:r>
              <a:rPr lang="en-US" sz="2400" dirty="0" smtClean="0">
                <a:solidFill>
                  <a:srgbClr val="CC0066"/>
                </a:solidFill>
              </a:rPr>
              <a:t> </a:t>
            </a:r>
            <a:r>
              <a:rPr lang="ru-RU" sz="2400" b="1" dirty="0" smtClean="0">
                <a:solidFill>
                  <a:srgbClr val="CC0066"/>
                </a:solidFill>
              </a:rPr>
              <a:t>III. Педагогические технологии на основе активизации и интенсификации деятельности учащихся: </a:t>
            </a:r>
          </a:p>
          <a:p>
            <a:pPr marL="269875" indent="-269875"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811213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  <a:tab pos="9451975" algn="l"/>
              </a:tabLst>
            </a:pPr>
            <a:r>
              <a:rPr lang="ru-RU" sz="2400" i="1" dirty="0" smtClean="0"/>
              <a:t>игровые технологии,</a:t>
            </a:r>
          </a:p>
          <a:p>
            <a:pPr marL="360363" indent="-358775"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811213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  <a:tab pos="9451975" algn="l"/>
              </a:tabLst>
            </a:pPr>
            <a:r>
              <a:rPr lang="ru-RU" sz="2400" i="1" dirty="0" smtClean="0"/>
              <a:t>проблемное обучение,</a:t>
            </a:r>
          </a:p>
          <a:p>
            <a:pPr marL="360363" indent="-358775"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811213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  <a:tab pos="9451975" algn="l"/>
              </a:tabLst>
            </a:pPr>
            <a:r>
              <a:rPr lang="ru-RU" sz="2400" i="1" dirty="0" smtClean="0"/>
              <a:t>коммуникативные технологии,</a:t>
            </a:r>
          </a:p>
          <a:p>
            <a:pPr marL="360363" indent="-358775"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811213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  <a:tab pos="9451975" algn="l"/>
              </a:tabLst>
            </a:pPr>
            <a:r>
              <a:rPr lang="ru-RU" sz="2400" i="1" dirty="0" smtClean="0"/>
              <a:t>системы В.Ф.Шаталова, Е.Н.Ильина, НА. Зайцева, А.А. Окунева, Р.Г. </a:t>
            </a:r>
            <a:r>
              <a:rPr lang="ru-RU" sz="2400" i="1" dirty="0" err="1" smtClean="0"/>
              <a:t>Хазанкина</a:t>
            </a:r>
            <a:r>
              <a:rPr lang="ru-RU" sz="2400" i="1" dirty="0" smtClean="0"/>
              <a:t>, К.В. Маховой и другие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-214338"/>
            <a:ext cx="8229600" cy="1214422"/>
          </a:xfrm>
        </p:spPr>
        <p:txBody>
          <a:bodyPr>
            <a:normAutofit fontScale="90000"/>
          </a:bodyPr>
          <a:lstStyle/>
          <a:p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67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Повестка:</a:t>
            </a:r>
            <a:endParaRPr lang="ru-RU" sz="67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000109"/>
            <a:ext cx="8143932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1.Теоретическая основа педагогической технологии (</a:t>
            </a:r>
            <a:r>
              <a:rPr lang="ru-RU" sz="2800" b="1" dirty="0" err="1" smtClean="0">
                <a:solidFill>
                  <a:srgbClr val="002060"/>
                </a:solidFill>
              </a:rPr>
              <a:t>Афанасенко</a:t>
            </a:r>
            <a:r>
              <a:rPr lang="ru-RU" sz="2800" b="1" dirty="0" smtClean="0">
                <a:solidFill>
                  <a:srgbClr val="002060"/>
                </a:solidFill>
              </a:rPr>
              <a:t> А.Г.)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2.Современный анализ двух образовательных парадигм (Умнова И.А.)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3.Технология критического мышления (Дорофеева И.А.)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4.Технология проблемного обучения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(Ордынская Н.Е.)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5.Здоровьесберегающая технология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(</a:t>
            </a:r>
            <a:r>
              <a:rPr lang="ru-RU" sz="2800" b="1" dirty="0" err="1" smtClean="0">
                <a:solidFill>
                  <a:srgbClr val="002060"/>
                </a:solidFill>
              </a:rPr>
              <a:t>Резникова</a:t>
            </a:r>
            <a:r>
              <a:rPr lang="ru-RU" sz="2800" b="1" dirty="0" smtClean="0">
                <a:solidFill>
                  <a:srgbClr val="002060"/>
                </a:solidFill>
              </a:rPr>
              <a:t> Л.П.)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6.Облачные технологии </a:t>
            </a:r>
            <a:r>
              <a:rPr lang="en-US" sz="2800" b="1" dirty="0" smtClean="0">
                <a:solidFill>
                  <a:srgbClr val="002060"/>
                </a:solidFill>
              </a:rPr>
              <a:t>GOOCLE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(</a:t>
            </a:r>
            <a:r>
              <a:rPr lang="ru-RU" sz="2800" b="1" dirty="0" err="1" smtClean="0">
                <a:solidFill>
                  <a:srgbClr val="002060"/>
                </a:solidFill>
              </a:rPr>
              <a:t>Афанасенко</a:t>
            </a:r>
            <a:r>
              <a:rPr lang="ru-RU" sz="2800" b="1" dirty="0" smtClean="0">
                <a:solidFill>
                  <a:srgbClr val="002060"/>
                </a:solidFill>
              </a:rPr>
              <a:t> А.Г.)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3200" i="1" dirty="0" smtClean="0">
                <a:solidFill>
                  <a:srgbClr val="002060"/>
                </a:solidFill>
              </a:rPr>
              <a:t/>
            </a:r>
            <a:br>
              <a:rPr lang="ru-RU" sz="3200" i="1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01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Классификация педагогических технологий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142984"/>
            <a:ext cx="821537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Bef>
                <a:spcPts val="6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b="1" dirty="0" smtClean="0">
                <a:solidFill>
                  <a:srgbClr val="6600FF"/>
                </a:solidFill>
              </a:rPr>
              <a:t>IV. Педагогические технологии на основе эффективности управления и организации учебного процесса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i="1" dirty="0" smtClean="0"/>
              <a:t>  технологии уровневой </a:t>
            </a:r>
            <a:r>
              <a:rPr lang="ru-RU" sz="2400" i="1" dirty="0" err="1" smtClean="0"/>
              <a:t>дифферециации</a:t>
            </a:r>
            <a:r>
              <a:rPr lang="ru-RU" sz="2400" i="1" dirty="0" smtClean="0"/>
              <a:t>;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i="1" dirty="0" smtClean="0"/>
              <a:t>  технология модульного обучения;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i="1" dirty="0" smtClean="0"/>
              <a:t> групповая </a:t>
            </a:r>
            <a:r>
              <a:rPr lang="ru-RU" sz="2400" i="1" dirty="0" err="1" smtClean="0"/>
              <a:t>состема</a:t>
            </a:r>
            <a:r>
              <a:rPr lang="ru-RU" sz="2400" i="1" dirty="0" smtClean="0"/>
              <a:t> обучения (ГСО);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i="1" dirty="0" smtClean="0"/>
              <a:t>коллективная система обучения (КСО) и др.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endParaRPr lang="ru-RU" sz="2400" i="1" dirty="0" smtClean="0"/>
          </a:p>
          <a:p>
            <a:pPr algn="just">
              <a:lnSpc>
                <a:spcPct val="80000"/>
              </a:lnSpc>
              <a:spcBef>
                <a:spcPts val="6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b="1" dirty="0" smtClean="0">
                <a:solidFill>
                  <a:srgbClr val="CC3300"/>
                </a:solidFill>
              </a:rPr>
              <a:t>V. Педагогические технологии на основе дидактического усовершенствования и </a:t>
            </a:r>
            <a:r>
              <a:rPr lang="ru-RU" sz="2400" b="1" dirty="0" err="1" smtClean="0">
                <a:solidFill>
                  <a:srgbClr val="CC3300"/>
                </a:solidFill>
              </a:rPr>
              <a:t>реконструирования</a:t>
            </a:r>
            <a:r>
              <a:rPr lang="ru-RU" sz="2400" b="1" dirty="0" smtClean="0">
                <a:solidFill>
                  <a:srgbClr val="CC3300"/>
                </a:solidFill>
              </a:rPr>
              <a:t> материала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b="1" dirty="0" smtClean="0"/>
              <a:t>   </a:t>
            </a:r>
            <a:r>
              <a:rPr lang="ru-RU" sz="2400" i="1" dirty="0" smtClean="0"/>
              <a:t>укрупнение дидактических единиц (УДЕ) (Эрдниев П.М.)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01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Классификация педагогических технологий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071546"/>
            <a:ext cx="8286808" cy="3868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Bef>
                <a:spcPts val="6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b="1" dirty="0" smtClean="0">
                <a:solidFill>
                  <a:srgbClr val="663300"/>
                </a:solidFill>
              </a:rPr>
              <a:t>VI.  </a:t>
            </a:r>
            <a:r>
              <a:rPr lang="ru-RU" sz="2400" b="1" dirty="0" err="1" smtClean="0">
                <a:solidFill>
                  <a:srgbClr val="663300"/>
                </a:solidFill>
              </a:rPr>
              <a:t>Частнопредметные</a:t>
            </a:r>
            <a:r>
              <a:rPr lang="ru-RU" sz="2400" b="1" dirty="0" smtClean="0">
                <a:solidFill>
                  <a:srgbClr val="663300"/>
                </a:solidFill>
              </a:rPr>
              <a:t> педагогические технологии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dirty="0" smtClean="0"/>
              <a:t>   т</a:t>
            </a:r>
            <a:r>
              <a:rPr lang="ru-RU" sz="2400" i="1" dirty="0" smtClean="0"/>
              <a:t>ехнология обучения математике на основе решения задач (Р.Г. </a:t>
            </a:r>
            <a:r>
              <a:rPr lang="ru-RU" sz="2400" i="1" dirty="0" err="1" smtClean="0"/>
              <a:t>Хазанкин</a:t>
            </a:r>
            <a:r>
              <a:rPr lang="ru-RU" sz="2400" i="1" dirty="0" smtClean="0"/>
              <a:t>), 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i="1" dirty="0" smtClean="0"/>
              <a:t>   педагогическая технология  на основе системы эффективных уроков (А.А. Окунев)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dirty="0" smtClean="0"/>
              <a:t>  т</a:t>
            </a:r>
            <a:r>
              <a:rPr lang="ru-RU" sz="2400" i="1" dirty="0" smtClean="0"/>
              <a:t>ехнология мастерских</a:t>
            </a:r>
          </a:p>
          <a:p>
            <a:pPr>
              <a:lnSpc>
                <a:spcPct val="80000"/>
              </a:lnSpc>
              <a:spcBef>
                <a:spcPts val="5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endParaRPr lang="ru-RU" sz="2400" i="1" dirty="0" smtClean="0"/>
          </a:p>
          <a:p>
            <a:pPr algn="just">
              <a:lnSpc>
                <a:spcPct val="80000"/>
              </a:lnSpc>
              <a:spcBef>
                <a:spcPts val="6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b="1" i="1" dirty="0" smtClean="0">
                <a:solidFill>
                  <a:srgbClr val="004A4A"/>
                </a:solidFill>
              </a:rPr>
              <a:t>VII. </a:t>
            </a:r>
            <a:r>
              <a:rPr lang="ru-RU" sz="2400" b="1" dirty="0" smtClean="0">
                <a:solidFill>
                  <a:srgbClr val="004A4A"/>
                </a:solidFill>
              </a:rPr>
              <a:t>Технологии развивающего обучения 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dirty="0" smtClean="0"/>
              <a:t> система развивающего обучения Л.В. </a:t>
            </a:r>
            <a:r>
              <a:rPr lang="ru-RU" sz="2400" dirty="0" err="1" smtClean="0"/>
              <a:t>Занкова</a:t>
            </a:r>
            <a:r>
              <a:rPr lang="ru-RU" sz="2400" dirty="0" smtClean="0"/>
              <a:t>,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dirty="0" smtClean="0"/>
              <a:t> развивающее обучение Д.Б. </a:t>
            </a:r>
            <a:r>
              <a:rPr lang="ru-RU" sz="2400" dirty="0" err="1" smtClean="0"/>
              <a:t>Эльконина</a:t>
            </a:r>
            <a:r>
              <a:rPr lang="ru-RU" sz="2400" dirty="0" smtClean="0"/>
              <a:t> — В.В. Давыдова,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ru-RU" sz="2400" dirty="0" smtClean="0"/>
              <a:t> технология </a:t>
            </a:r>
            <a:r>
              <a:rPr lang="ru-RU" sz="2400" dirty="0" err="1" smtClean="0"/>
              <a:t>саморазвивающего</a:t>
            </a:r>
            <a:r>
              <a:rPr lang="ru-RU" sz="2400" dirty="0" smtClean="0"/>
              <a:t> обучения </a:t>
            </a:r>
            <a:r>
              <a:rPr lang="ru-RU" sz="2400" i="1" dirty="0" err="1" smtClean="0"/>
              <a:t>Селевко</a:t>
            </a:r>
            <a:r>
              <a:rPr lang="ru-RU" sz="2400" dirty="0" smtClean="0"/>
              <a:t> Г.К.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214290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960A6E"/>
                </a:solidFill>
              </a:rPr>
              <a:t>Критерии, составляющие сущность педагогической технологии:</a:t>
            </a:r>
            <a:endParaRPr lang="ru-RU" sz="3600" b="1" i="1" dirty="0">
              <a:solidFill>
                <a:srgbClr val="960A6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285860"/>
            <a:ext cx="8501122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b="1" dirty="0" smtClean="0"/>
              <a:t> однозначное и строгое определение целей обучения </a:t>
            </a:r>
            <a:r>
              <a:rPr lang="ru-RU" sz="2800" b="1" dirty="0" smtClean="0">
                <a:solidFill>
                  <a:srgbClr val="FF0000"/>
                </a:solidFill>
              </a:rPr>
              <a:t>(почему и для чего)</a:t>
            </a:r>
            <a:r>
              <a:rPr lang="ru-RU" sz="2800" b="1" dirty="0" smtClean="0"/>
              <a:t>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b="1" dirty="0" smtClean="0"/>
              <a:t> отбор и структура содержания </a:t>
            </a:r>
            <a:r>
              <a:rPr lang="ru-RU" sz="2800" b="1" dirty="0" smtClean="0">
                <a:solidFill>
                  <a:srgbClr val="FF0000"/>
                </a:solidFill>
              </a:rPr>
              <a:t>(что)</a:t>
            </a:r>
            <a:r>
              <a:rPr lang="ru-RU" sz="2800" b="1" dirty="0" smtClean="0"/>
              <a:t>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b="1" dirty="0" smtClean="0"/>
              <a:t> оптимальная организация учебного процесса </a:t>
            </a:r>
            <a:r>
              <a:rPr lang="ru-RU" sz="2800" b="1" dirty="0" smtClean="0">
                <a:solidFill>
                  <a:srgbClr val="FF0000"/>
                </a:solidFill>
              </a:rPr>
              <a:t>(как)</a:t>
            </a:r>
            <a:r>
              <a:rPr lang="ru-RU" sz="2800" b="1" dirty="0" smtClean="0"/>
              <a:t>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b="1" dirty="0" smtClean="0"/>
              <a:t> методы, приемы и средства обучения </a:t>
            </a:r>
            <a:r>
              <a:rPr lang="ru-RU" sz="2800" b="1" dirty="0" smtClean="0">
                <a:solidFill>
                  <a:srgbClr val="FF0000"/>
                </a:solidFill>
              </a:rPr>
              <a:t>(с помощью чего)</a:t>
            </a:r>
            <a:r>
              <a:rPr lang="ru-RU" sz="2800" b="1" dirty="0" smtClean="0"/>
              <a:t>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b="1" dirty="0" smtClean="0"/>
              <a:t> учет необходимого реального уровня квалификации учителя </a:t>
            </a:r>
            <a:r>
              <a:rPr lang="ru-RU" sz="2800" b="1" dirty="0" smtClean="0">
                <a:solidFill>
                  <a:srgbClr val="FF0000"/>
                </a:solidFill>
              </a:rPr>
              <a:t>(кто)</a:t>
            </a:r>
            <a:r>
              <a:rPr lang="ru-RU" sz="2800" b="1" dirty="0" smtClean="0"/>
              <a:t>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b="1" dirty="0" smtClean="0"/>
              <a:t>  объективные методы оценки результатов обучения </a:t>
            </a:r>
            <a:r>
              <a:rPr lang="ru-RU" sz="2800" b="1" dirty="0" smtClean="0">
                <a:solidFill>
                  <a:srgbClr val="FF0000"/>
                </a:solidFill>
              </a:rPr>
              <a:t>(так ли это)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4296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Позиция ЮНЕСКО по поводу современного качества образования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357298"/>
            <a:ext cx="8286808" cy="461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39725" algn="just">
              <a:lnSpc>
                <a:spcPct val="80000"/>
              </a:lnSpc>
              <a:spcBef>
                <a:spcPts val="600"/>
              </a:spcBef>
              <a:buClr>
                <a:srgbClr val="660033"/>
              </a:buClr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2400" b="1" dirty="0" smtClean="0">
                <a:solidFill>
                  <a:srgbClr val="FF0000"/>
                </a:solidFill>
              </a:rPr>
              <a:t>«учиться знать»</a:t>
            </a:r>
            <a:r>
              <a:rPr lang="ru-RU" sz="2400" dirty="0" smtClean="0"/>
              <a:t> подразумевает, что обучающийся ежедневно конструирует свое собственное знание, комбинируя внутренние и внешние элементы</a:t>
            </a:r>
          </a:p>
          <a:p>
            <a:pPr marL="341313" indent="-339725" algn="just">
              <a:lnSpc>
                <a:spcPct val="80000"/>
              </a:lnSpc>
              <a:spcBef>
                <a:spcPts val="600"/>
              </a:spcBef>
              <a:buClr>
                <a:srgbClr val="660033"/>
              </a:buClr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2400" b="1" dirty="0" smtClean="0">
                <a:solidFill>
                  <a:srgbClr val="FF0000"/>
                </a:solidFill>
              </a:rPr>
              <a:t>«учиться делать»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фокусируется на практическом применении изученного</a:t>
            </a:r>
          </a:p>
          <a:p>
            <a:pPr marL="341313" indent="-339725" algn="just">
              <a:lnSpc>
                <a:spcPct val="80000"/>
              </a:lnSpc>
              <a:spcBef>
                <a:spcPts val="600"/>
              </a:spcBef>
              <a:buClr>
                <a:srgbClr val="660033"/>
              </a:buClr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2400" b="1" dirty="0" smtClean="0">
                <a:solidFill>
                  <a:srgbClr val="FF0000"/>
                </a:solidFill>
              </a:rPr>
              <a:t>«учиться жить»</a:t>
            </a:r>
            <a:r>
              <a:rPr lang="ru-RU" sz="2400" dirty="0" smtClean="0"/>
              <a:t> вместе актуализирует умения отказаться от любой дискриминации, когда все имеют равные возможности развивать себя, свою семью и свое сообщество</a:t>
            </a:r>
          </a:p>
          <a:p>
            <a:pPr marL="341313" indent="-339725" algn="just">
              <a:lnSpc>
                <a:spcPct val="80000"/>
              </a:lnSpc>
              <a:spcBef>
                <a:spcPts val="600"/>
              </a:spcBef>
              <a:buClr>
                <a:srgbClr val="660033"/>
              </a:buClr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2400" b="1" dirty="0" smtClean="0">
                <a:solidFill>
                  <a:srgbClr val="FF0000"/>
                </a:solidFill>
              </a:rPr>
              <a:t>«учиться быть»</a:t>
            </a:r>
            <a:r>
              <a:rPr lang="ru-RU" sz="2400" dirty="0" smtClean="0"/>
              <a:t> акцентирует умения развивать свой потенциал, необходимый индивиду</a:t>
            </a:r>
          </a:p>
          <a:p>
            <a:pPr marL="341313" indent="-339725" algn="r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Отчет «Образование: сокрытое сокровище», </a:t>
            </a:r>
          </a:p>
          <a:p>
            <a:pPr marL="341313" indent="-339725" algn="r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Международная комиссия по образованию для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XXI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в.</a:t>
            </a:r>
          </a:p>
          <a:p>
            <a:pPr marL="341313" indent="-339725" algn="r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под председательством Жака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Делор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3582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Пять ключевых компетенций: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(Совет Европы по образованию)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643050"/>
            <a:ext cx="8429684" cy="3209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9725" indent="-339725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 dirty="0" smtClean="0"/>
              <a:t>Политические и социальные.</a:t>
            </a:r>
          </a:p>
          <a:p>
            <a:pPr marL="339725" indent="-339725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 dirty="0" smtClean="0"/>
              <a:t>Компетенции, относящиеся к жизни в поликультурном обществе.</a:t>
            </a:r>
          </a:p>
          <a:p>
            <a:pPr marL="339725" indent="-339725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 dirty="0" smtClean="0"/>
              <a:t>Компетенции ,относящиеся к владению устной и письменной коммуникацией.</a:t>
            </a:r>
          </a:p>
          <a:p>
            <a:pPr marL="339725" indent="-339725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 dirty="0" smtClean="0"/>
              <a:t>Компетенции, связанные с возрастанием информатизации общества.</a:t>
            </a:r>
          </a:p>
          <a:p>
            <a:pPr marL="339725" indent="-339725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 dirty="0" smtClean="0"/>
              <a:t>Способность учиться в течении всей жизни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Модернизация                технологии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500562" y="642918"/>
            <a:ext cx="900113" cy="179387"/>
          </a:xfrm>
          <a:prstGeom prst="notchedRightArrow">
            <a:avLst>
              <a:gd name="adj1" fmla="val 50000"/>
              <a:gd name="adj2" fmla="val 125443"/>
            </a:avLst>
          </a:prstGeom>
          <a:solidFill>
            <a:schemeClr val="accent6">
              <a:lumMod val="50000"/>
            </a:schemeClr>
          </a:solidFill>
          <a:ln w="936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142984"/>
            <a:ext cx="83582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225" indent="-530225" algn="just">
              <a:spcBef>
                <a:spcPts val="700"/>
              </a:spcBef>
              <a:buFont typeface="Times New Roman" pitchFamily="18" charset="0"/>
              <a:buAutoNum type="arabicPeriod"/>
              <a:tabLst>
                <a:tab pos="530225" algn="l"/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</a:pPr>
            <a:r>
              <a:rPr lang="ru-RU" sz="2800" b="1" dirty="0" smtClean="0"/>
              <a:t>Позволяют организовать самостоятельную деятельность учащихся по освоению содержания профильного образования, поскольку требуются новые формы его организационного освоения:</a:t>
            </a:r>
            <a:endParaRPr lang="ru-RU" sz="1400" b="1" dirty="0" smtClean="0"/>
          </a:p>
          <a:p>
            <a:pPr marL="530225" indent="-530225" algn="ctr">
              <a:buClr>
                <a:srgbClr val="660033"/>
              </a:buClr>
              <a:buFont typeface="Arial" charset="0"/>
              <a:buChar char="•"/>
              <a:tabLst>
                <a:tab pos="530225" algn="l"/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</a:pPr>
            <a:r>
              <a:rPr lang="ru-RU" sz="2800" b="1" dirty="0" smtClean="0">
                <a:solidFill>
                  <a:srgbClr val="660033"/>
                </a:solidFill>
              </a:rPr>
              <a:t>модульное обучение</a:t>
            </a:r>
          </a:p>
          <a:p>
            <a:pPr marL="530225" indent="-530225" algn="ctr">
              <a:buClr>
                <a:srgbClr val="660033"/>
              </a:buClr>
              <a:buFont typeface="Arial" charset="0"/>
              <a:buChar char="•"/>
              <a:tabLst>
                <a:tab pos="530225" algn="l"/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</a:pPr>
            <a:r>
              <a:rPr lang="ru-RU" sz="2800" b="1" dirty="0" err="1" smtClean="0">
                <a:solidFill>
                  <a:srgbClr val="660033"/>
                </a:solidFill>
              </a:rPr>
              <a:t>балльно-рейтинговая</a:t>
            </a:r>
            <a:r>
              <a:rPr lang="ru-RU" sz="2800" b="1" dirty="0" smtClean="0">
                <a:solidFill>
                  <a:srgbClr val="660033"/>
                </a:solidFill>
              </a:rPr>
              <a:t> оценка учебных достижений старшеклассников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Модернизация                технологии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500562" y="642918"/>
            <a:ext cx="900113" cy="179387"/>
          </a:xfrm>
          <a:prstGeom prst="notchedRightArrow">
            <a:avLst>
              <a:gd name="adj1" fmla="val 50000"/>
              <a:gd name="adj2" fmla="val 125443"/>
            </a:avLst>
          </a:prstGeom>
          <a:solidFill>
            <a:schemeClr val="accent6">
              <a:lumMod val="50000"/>
            </a:schemeClr>
          </a:solidFill>
          <a:ln w="936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4296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39725" algn="just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/>
              <a:t>2. Технологии включающие учащихся в различные виды деятельности:</a:t>
            </a:r>
            <a:endParaRPr lang="ru-RU" sz="1400" b="1" dirty="0" smtClean="0"/>
          </a:p>
          <a:p>
            <a:pPr marL="342900" indent="-339725" algn="ctr">
              <a:spcBef>
                <a:spcPts val="800"/>
              </a:spcBef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исследовательская</a:t>
            </a:r>
          </a:p>
          <a:p>
            <a:pPr marL="342900" indent="-339725" algn="ctr">
              <a:spcBef>
                <a:spcPts val="800"/>
              </a:spcBef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творческая </a:t>
            </a:r>
          </a:p>
          <a:p>
            <a:pPr marL="342900" indent="-339725" algn="ctr">
              <a:spcBef>
                <a:spcPts val="800"/>
              </a:spcBef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проектная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Модернизация                технологии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500562" y="642918"/>
            <a:ext cx="900113" cy="179387"/>
          </a:xfrm>
          <a:prstGeom prst="notchedRightArrow">
            <a:avLst>
              <a:gd name="adj1" fmla="val 50000"/>
              <a:gd name="adj2" fmla="val 125443"/>
            </a:avLst>
          </a:prstGeom>
          <a:solidFill>
            <a:schemeClr val="accent6">
              <a:lumMod val="50000"/>
            </a:schemeClr>
          </a:solidFill>
          <a:ln w="936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000108"/>
            <a:ext cx="8429684" cy="4329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39725" algn="just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/>
              <a:t>3. Технологии работы с различными источниками информации, так как информация сегодня используется как средство организации деятельности, а не цель обучения:</a:t>
            </a:r>
            <a:endParaRPr lang="ru-RU" sz="1400" b="1" dirty="0" smtClean="0"/>
          </a:p>
          <a:p>
            <a:pPr marL="342900" indent="-339725" algn="ctr">
              <a:spcBef>
                <a:spcPts val="700"/>
              </a:spcBef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660033"/>
                </a:solidFill>
              </a:rPr>
              <a:t>информационные технологии</a:t>
            </a:r>
          </a:p>
          <a:p>
            <a:pPr marL="342900" indent="-339725" algn="ctr">
              <a:spcBef>
                <a:spcPts val="700"/>
              </a:spcBef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дистанционного обучения</a:t>
            </a:r>
          </a:p>
          <a:p>
            <a:pPr marL="342900" indent="-339725" algn="ctr">
              <a:spcBef>
                <a:spcPts val="700"/>
              </a:spcBef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развития критического мышления посредством чтения и письма</a:t>
            </a:r>
          </a:p>
          <a:p>
            <a:pPr marL="342900" indent="-339725" algn="ctr">
              <a:spcBef>
                <a:spcPts val="700"/>
              </a:spcBef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проблемного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Модернизация                технологии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500562" y="642918"/>
            <a:ext cx="900113" cy="179387"/>
          </a:xfrm>
          <a:prstGeom prst="notchedRightArrow">
            <a:avLst>
              <a:gd name="adj1" fmla="val 50000"/>
              <a:gd name="adj2" fmla="val 125443"/>
            </a:avLst>
          </a:prstGeom>
          <a:solidFill>
            <a:schemeClr val="accent6">
              <a:lumMod val="50000"/>
            </a:schemeClr>
          </a:solidFill>
          <a:ln w="936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071546"/>
            <a:ext cx="8286808" cy="4149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39725" algn="just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/>
              <a:t>4. Технологии организации группового взаимодействия, поскольку отношения партнерства и сотрудничества пронизывают современный образовательный процесс, направленный на развитие толерантности и корпоративности:</a:t>
            </a:r>
          </a:p>
          <a:p>
            <a:pPr marL="342900" indent="-339725" algn="ctr">
              <a:spcBef>
                <a:spcPts val="700"/>
              </a:spcBef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организации группового взаимодействия</a:t>
            </a:r>
          </a:p>
          <a:p>
            <a:pPr marL="342900" indent="-339725" algn="ctr">
              <a:spcBef>
                <a:spcPts val="700"/>
              </a:spcBef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организации дискуссии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Модернизация                технологии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500562" y="642918"/>
            <a:ext cx="900113" cy="179387"/>
          </a:xfrm>
          <a:prstGeom prst="notchedRightArrow">
            <a:avLst>
              <a:gd name="adj1" fmla="val 50000"/>
              <a:gd name="adj2" fmla="val 125443"/>
            </a:avLst>
          </a:prstGeom>
          <a:solidFill>
            <a:schemeClr val="accent6">
              <a:lumMod val="50000"/>
            </a:schemeClr>
          </a:solidFill>
          <a:ln w="936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000108"/>
            <a:ext cx="8429684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39725" algn="just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/>
              <a:t>5. Технологии </a:t>
            </a:r>
            <a:r>
              <a:rPr lang="ru-RU" sz="2800" b="1" dirty="0" err="1" smtClean="0"/>
              <a:t>метапознавательной</a:t>
            </a:r>
            <a:r>
              <a:rPr lang="ru-RU" sz="2800" b="1" dirty="0" smtClean="0"/>
              <a:t> деятельности учащихся, так как субъектная позиция ученика становится определяющим фактором образовательного процесса, а его личностное развитие выступает как одна из главных образовательных целей :</a:t>
            </a:r>
          </a:p>
          <a:p>
            <a:pPr marL="342900" indent="-339725" algn="ctr">
              <a:lnSpc>
                <a:spcPct val="90000"/>
              </a:lnSpc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организации самостоятельной работы,</a:t>
            </a:r>
          </a:p>
          <a:p>
            <a:pPr marL="342900" indent="-339725" algn="ctr">
              <a:lnSpc>
                <a:spcPct val="90000"/>
              </a:lnSpc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рефлексивного обучения,</a:t>
            </a:r>
          </a:p>
          <a:p>
            <a:pPr marL="342900" indent="-339725" algn="ctr">
              <a:lnSpc>
                <a:spcPct val="90000"/>
              </a:lnSpc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оценки достижений,</a:t>
            </a:r>
          </a:p>
          <a:p>
            <a:pPr marL="342900" indent="-339725" algn="ctr">
              <a:lnSpc>
                <a:spcPct val="90000"/>
              </a:lnSpc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самоконтроля,</a:t>
            </a:r>
          </a:p>
          <a:p>
            <a:pPr marL="342900" indent="-339725" algn="ctr">
              <a:lnSpc>
                <a:spcPct val="90000"/>
              </a:lnSpc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самообразовательной деятельности</a:t>
            </a:r>
            <a:r>
              <a:rPr lang="ru-RU" sz="28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67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Цель:</a:t>
            </a:r>
            <a:endParaRPr lang="ru-RU" sz="67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000240"/>
            <a:ext cx="81439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раскрыть сущность понятия «педагогическая технология» и его практическое применение в учебном процессе.</a:t>
            </a:r>
            <a:r>
              <a:rPr lang="ru-RU" sz="3200" i="1" dirty="0" smtClean="0">
                <a:solidFill>
                  <a:srgbClr val="002060"/>
                </a:solidFill>
              </a:rPr>
              <a:t/>
            </a:r>
            <a:br>
              <a:rPr lang="ru-RU" sz="3200" i="1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Модернизация                технологии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500562" y="642918"/>
            <a:ext cx="900113" cy="179387"/>
          </a:xfrm>
          <a:prstGeom prst="notchedRightArrow">
            <a:avLst>
              <a:gd name="adj1" fmla="val 50000"/>
              <a:gd name="adj2" fmla="val 125443"/>
            </a:avLst>
          </a:prstGeom>
          <a:solidFill>
            <a:schemeClr val="accent6">
              <a:lumMod val="50000"/>
            </a:schemeClr>
          </a:solidFill>
          <a:ln w="936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000108"/>
            <a:ext cx="8429684" cy="2882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39725" algn="just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/>
              <a:t>6. Технологии контекстного обучения, или </a:t>
            </a:r>
            <a:r>
              <a:rPr lang="ru-RU" sz="2800" b="1" dirty="0" err="1" smtClean="0"/>
              <a:t>кейс-технологии</a:t>
            </a:r>
            <a:r>
              <a:rPr lang="ru-RU" sz="2800" b="1" dirty="0" smtClean="0"/>
              <a:t>, позволяющие решать </a:t>
            </a:r>
            <a:r>
              <a:rPr lang="ru-RU" sz="2800" b="1" dirty="0" err="1" smtClean="0"/>
              <a:t>допрофессиональные</a:t>
            </a:r>
            <a:r>
              <a:rPr lang="ru-RU" sz="2800" b="1" dirty="0" smtClean="0"/>
              <a:t> задачи:</a:t>
            </a:r>
          </a:p>
          <a:p>
            <a:pPr marL="342900" indent="-339725" algn="ctr">
              <a:spcBef>
                <a:spcPts val="800"/>
              </a:spcBef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анализа конкретных ситуаций</a:t>
            </a:r>
          </a:p>
          <a:p>
            <a:pPr marL="342900" indent="-339725" algn="ctr">
              <a:spcBef>
                <a:spcPts val="800"/>
              </a:spcBef>
              <a:buClr>
                <a:srgbClr val="660033"/>
              </a:buClr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smtClean="0">
                <a:solidFill>
                  <a:srgbClr val="660033"/>
                </a:solidFill>
              </a:rPr>
              <a:t>технология организации имитационных игр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2"/>
            <a:ext cx="82868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39725" algn="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0099"/>
                </a:solidFill>
              </a:rPr>
              <a:t>«Экономична мудрость бытия: </a:t>
            </a:r>
          </a:p>
          <a:p>
            <a:pPr indent="-339725" algn="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0099"/>
                </a:solidFill>
              </a:rPr>
              <a:t>все новое в ней шьется из старья».</a:t>
            </a:r>
            <a:r>
              <a:rPr lang="ru-RU" sz="3200" b="1" dirty="0" smtClean="0"/>
              <a:t>                                                                              Бернард Шоу 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200" b="1" dirty="0" smtClean="0"/>
          </a:p>
          <a:p>
            <a:pPr indent="-339725" algn="ctr">
              <a:buFont typeface="Arial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FF0000"/>
                </a:solidFill>
              </a:rPr>
              <a:t> Как же выбрать, что подходит для реализации основных направлений в рамках модернизации образования? </a:t>
            </a:r>
          </a:p>
          <a:p>
            <a:pPr indent="-339725" algn="ctr">
              <a:buFont typeface="Arial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200" b="1" dirty="0" smtClean="0">
              <a:solidFill>
                <a:srgbClr val="FF0000"/>
              </a:solidFill>
            </a:endParaRPr>
          </a:p>
        </p:txBody>
      </p:sp>
      <p:pic>
        <p:nvPicPr>
          <p:cNvPr id="3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143380"/>
            <a:ext cx="3089282" cy="24446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642918"/>
            <a:ext cx="8286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Monotype Corsiva" pitchFamily="66" charset="0"/>
              </a:rPr>
              <a:t>Если учитель не научился анализировать факты и сознавать педагогические явления, то повторяющиеся из года в год дела кажутся ему скучными, однообразными, он теряет интерес к собственному труду…. Сущность педагогического опыта в том заключается, что перед учителем каждый год открывается что-то новое, и в стремлении постигнуть новое раскрываются его творческие силы. </a:t>
            </a:r>
          </a:p>
          <a:p>
            <a:pPr algn="r"/>
            <a:r>
              <a:rPr lang="ru-RU" sz="2800" b="1" dirty="0" smtClean="0">
                <a:latin typeface="Monotype Corsiva" pitchFamily="66" charset="0"/>
              </a:rPr>
              <a:t>                                    В.А. Сухомлинский                     </a:t>
            </a:r>
            <a:endParaRPr lang="ru-RU" sz="28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23502"/>
          </a:xfrm>
        </p:spPr>
        <p:txBody>
          <a:bodyPr>
            <a:noAutofit/>
          </a:bodyPr>
          <a:lstStyle/>
          <a:p>
            <a:r>
              <a:rPr lang="ru-RU" sz="48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Проект решения педсовета:</a:t>
            </a:r>
            <a:endParaRPr lang="ru-RU" sz="48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85860"/>
            <a:ext cx="8286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1.Рассмотреть на заседаниях МО педагогические технологии применительно к своим предметам.</a:t>
            </a:r>
          </a:p>
          <a:p>
            <a:r>
              <a:rPr lang="ru-RU" sz="2400" dirty="0" smtClean="0"/>
              <a:t>2.Провести методическую учёбу по теме «Современные педагогические технологии»</a:t>
            </a:r>
          </a:p>
          <a:p>
            <a:r>
              <a:rPr lang="ru-RU" sz="2400" dirty="0" smtClean="0"/>
              <a:t>2.Организовать </a:t>
            </a:r>
            <a:r>
              <a:rPr lang="ru-RU" sz="2400" dirty="0" err="1" smtClean="0"/>
              <a:t>взаимопосещение</a:t>
            </a:r>
            <a:r>
              <a:rPr lang="ru-RU" sz="2400" dirty="0" smtClean="0"/>
              <a:t> уроков с целью ознакомления использования педагогических технологий.</a:t>
            </a:r>
          </a:p>
          <a:p>
            <a:r>
              <a:rPr lang="ru-RU" sz="2400" dirty="0" smtClean="0"/>
              <a:t>3.С целью повышения качества </a:t>
            </a:r>
            <a:r>
              <a:rPr lang="ru-RU" sz="2400" dirty="0" err="1" smtClean="0"/>
              <a:t>обученности</a:t>
            </a:r>
            <a:r>
              <a:rPr lang="ru-RU" sz="2400" dirty="0" smtClean="0"/>
              <a:t> продолжить работу по внедрению на уроках различных педагогических технологий.</a:t>
            </a:r>
          </a:p>
          <a:p>
            <a:r>
              <a:rPr lang="ru-RU" sz="2400" dirty="0" smtClean="0"/>
              <a:t>4.На следующий учебный год при оформлении  пояснительной записки в рабочей программе указывать виды применяемых педагогических технологий.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714412" y="357166"/>
            <a:ext cx="54292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0" algn="ctr" eaLnBrk="0" hangingPunct="0">
              <a:buClrTx/>
              <a:buFontTx/>
              <a:buNone/>
              <a:tabLst>
                <a:tab pos="1346200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  <a:tab pos="9880600" algn="l"/>
                <a:tab pos="10329863" algn="l"/>
              </a:tabLst>
            </a:pPr>
            <a: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  <a:t>Хороших методов </a:t>
            </a:r>
            <a:b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</a:br>
            <a: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  <a:t>существует ровно</a:t>
            </a:r>
            <a:b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</a:br>
            <a: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  <a:t>столько, сколько существует</a:t>
            </a:r>
            <a:b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</a:br>
            <a: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  <a:t> хороших учителей.</a:t>
            </a:r>
            <a:r>
              <a:rPr lang="ru-RU" sz="2800" b="1" i="1" dirty="0" smtClean="0">
                <a:solidFill>
                  <a:srgbClr val="000000"/>
                </a:solidFill>
                <a:latin typeface="Monotype Corsiva" pitchFamily="66" charset="0"/>
              </a:rPr>
              <a:t/>
            </a:r>
            <a:br>
              <a:rPr lang="ru-RU" sz="2800" b="1" i="1" dirty="0" smtClean="0">
                <a:solidFill>
                  <a:srgbClr val="000000"/>
                </a:solidFill>
                <a:latin typeface="Monotype Corsiva" pitchFamily="66" charset="0"/>
              </a:rPr>
            </a:br>
            <a:r>
              <a:rPr lang="ru-RU" sz="2800" b="1" i="1" dirty="0" smtClean="0">
                <a:solidFill>
                  <a:srgbClr val="000000"/>
                </a:solidFill>
                <a:latin typeface="Monotype Corsiva" pitchFamily="66" charset="0"/>
              </a:rPr>
              <a:t>                         Д. Пойа</a:t>
            </a:r>
            <a:endParaRPr lang="ru-RU" sz="2800" b="1" i="1" dirty="0">
              <a:solidFill>
                <a:srgbClr val="00000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2428868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latin typeface="Monotype Corsiva" pitchFamily="66" charset="0"/>
              </a:rPr>
              <a:t>Знания, даваемые насильно, 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душат разум.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                         А. Франс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571536" y="3714752"/>
            <a:ext cx="65722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algn="ctr" eaLnBrk="0" hangingPunct="0">
              <a:buClrTx/>
              <a:buFontTx/>
              <a:buNone/>
              <a:tabLst>
                <a:tab pos="1257300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  <a:tab pos="9342438" algn="l"/>
                <a:tab pos="9791700" algn="l"/>
                <a:tab pos="10240963" algn="l"/>
              </a:tabLst>
            </a:pPr>
            <a: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  <a:t>Думать легко, действовать трудно,</a:t>
            </a:r>
            <a:b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</a:br>
            <a: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  <a:t>а превратить мысль в действие – </a:t>
            </a:r>
            <a:b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</a:br>
            <a:r>
              <a:rPr lang="ru-RU" sz="2800" b="1" dirty="0" smtClean="0">
                <a:solidFill>
                  <a:srgbClr val="000000"/>
                </a:solidFill>
                <a:latin typeface="Monotype Corsiva" pitchFamily="66" charset="0"/>
              </a:rPr>
              <a:t> самая трудная вещь на свете.</a:t>
            </a:r>
            <a:r>
              <a:rPr lang="ru-RU" sz="2800" b="1" i="1" dirty="0" smtClean="0">
                <a:solidFill>
                  <a:srgbClr val="000000"/>
                </a:solidFill>
                <a:latin typeface="Monotype Corsiva" pitchFamily="66" charset="0"/>
              </a:rPr>
              <a:t/>
            </a:r>
            <a:br>
              <a:rPr lang="ru-RU" sz="2800" b="1" i="1" dirty="0" smtClean="0">
                <a:solidFill>
                  <a:srgbClr val="000000"/>
                </a:solidFill>
                <a:latin typeface="Monotype Corsiva" pitchFamily="66" charset="0"/>
              </a:rPr>
            </a:br>
            <a:r>
              <a:rPr lang="ru-RU" sz="2800" b="1" i="1" dirty="0" smtClean="0">
                <a:solidFill>
                  <a:srgbClr val="000000"/>
                </a:solidFill>
                <a:latin typeface="Monotype Corsiva" pitchFamily="66" charset="0"/>
              </a:rPr>
              <a:t>                           И.В. Гёте</a:t>
            </a:r>
            <a:endParaRPr lang="ru-RU" sz="2800" b="1" i="1" dirty="0">
              <a:solidFill>
                <a:srgbClr val="0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7929618" cy="4023898"/>
          </a:xfrm>
        </p:spPr>
        <p:txBody>
          <a:bodyPr>
            <a:normAutofit fontScale="90000"/>
          </a:bodyPr>
          <a:lstStyle/>
          <a:p>
            <a:r>
              <a:rPr lang="ru-RU" sz="6000" b="1" i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6000" b="1" i="1" dirty="0" smtClean="0">
                <a:solidFill>
                  <a:srgbClr val="002060"/>
                </a:solidFill>
                <a:latin typeface="+mn-lt"/>
              </a:rPr>
            </a:br>
            <a:r>
              <a:rPr lang="ru-RU" sz="6000" b="1" i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6000" b="1" i="1" dirty="0" smtClean="0">
                <a:solidFill>
                  <a:srgbClr val="002060"/>
                </a:solidFill>
                <a:latin typeface="+mn-lt"/>
              </a:rPr>
            </a:br>
            <a:r>
              <a:rPr lang="ru-RU" sz="6000" b="1" i="1" dirty="0" smtClean="0">
                <a:solidFill>
                  <a:srgbClr val="002060"/>
                </a:solidFill>
                <a:latin typeface="+mn-lt"/>
              </a:rPr>
              <a:t>Желаю здоровья, творчества, удачи!!!</a:t>
            </a:r>
            <a:br>
              <a:rPr lang="ru-RU" sz="6000" b="1" i="1" dirty="0" smtClean="0">
                <a:solidFill>
                  <a:srgbClr val="002060"/>
                </a:solidFill>
                <a:latin typeface="+mn-lt"/>
              </a:rPr>
            </a:br>
            <a:r>
              <a:rPr lang="ru-RU" sz="6000" b="1" i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6000" b="1" i="1" dirty="0" smtClean="0">
                <a:solidFill>
                  <a:srgbClr val="002060"/>
                </a:solidFill>
                <a:latin typeface="+mn-lt"/>
              </a:rPr>
            </a:br>
            <a:r>
              <a:rPr lang="ru-RU" sz="6000" b="1" i="1" dirty="0" smtClean="0">
                <a:solidFill>
                  <a:srgbClr val="C00000"/>
                </a:solidFill>
                <a:latin typeface="+mn-lt"/>
              </a:rPr>
              <a:t>Спасибо за внимание</a:t>
            </a:r>
            <a:br>
              <a:rPr lang="ru-RU" sz="6000" b="1" i="1" dirty="0" smtClean="0">
                <a:solidFill>
                  <a:srgbClr val="C00000"/>
                </a:solidFill>
                <a:latin typeface="+mn-lt"/>
              </a:rPr>
            </a:br>
            <a:r>
              <a:rPr lang="ru-RU" sz="6000" b="1" i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sz="6000" b="1" i="1" dirty="0" smtClean="0">
                <a:solidFill>
                  <a:srgbClr val="C00000"/>
                </a:solidFill>
                <a:latin typeface="+mn-lt"/>
              </a:rPr>
            </a:br>
            <a:endParaRPr lang="ru-RU" sz="6000" b="1" i="1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23502"/>
          </a:xfrm>
        </p:spPr>
        <p:txBody>
          <a:bodyPr>
            <a:noAutofit/>
          </a:bodyPr>
          <a:lstStyle/>
          <a:p>
            <a:r>
              <a:rPr lang="ru-RU" sz="6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Задачи:</a:t>
            </a:r>
            <a:endParaRPr lang="ru-RU" sz="60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214422"/>
            <a:ext cx="821537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1.Познакомить с теоретическими положениями понятия «педагогическая технология».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2.Представить опыт учителей по использованию педагогических технологий.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3.Формирование творческо-поисковой деятельности педагогов школы.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714356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….Развивающемуся обществу нужны современно образованные, нравственные, предприимчивые люди, которые могут самостоятельно принимать ответственные решения в ситуации выбора, прогнозируя их возможные последствия, способны к сотрудничеству, отличаются мобильностью, динамизмом, конструктивностью, обладают развитым чувством ответственности за судьбу страны».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 (Концепция модернизации российского    образования)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Изменения в образовательных процессах:</a:t>
            </a:r>
            <a:endParaRPr lang="ru-RU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214422"/>
            <a:ext cx="80724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содержание образования усложняется</a:t>
            </a:r>
          </a:p>
          <a:p>
            <a:pPr marL="339725" indent="-339725"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акцентируется внимание педагогов образования на развитие творческих и интеллектуальных способностей детей</a:t>
            </a:r>
          </a:p>
          <a:p>
            <a:pPr marL="339725" indent="-339725"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коррекция эмоционально-волевой и двигательной сфер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357166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0" cap="none" spc="0" normalizeH="0" baseline="0" noProof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>Изменения в образовательных процессах: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000108"/>
            <a:ext cx="8501122" cy="2872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!!! активные методы обучения и воспитания</a:t>
            </a:r>
            <a:r>
              <a:rPr lang="ru-RU" sz="3200" b="1" dirty="0" smtClean="0"/>
              <a:t> </a:t>
            </a: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200" b="1" dirty="0" smtClean="0"/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активизация познавательного </a:t>
            </a: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развития ребенка</a:t>
            </a:r>
          </a:p>
          <a:p>
            <a:pPr indent="-339725" algn="ctr">
              <a:spcBef>
                <a:spcPts val="10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  <a:p>
            <a:pPr indent="-339725" algn="ctr">
              <a:spcBef>
                <a:spcPts val="10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429000"/>
            <a:ext cx="86439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</a:rPr>
              <a:t>многообразие интегративных подходов к развитию детей</a:t>
            </a: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/>
              <a:t> </a:t>
            </a: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C00000"/>
                </a:solidFill>
              </a:rPr>
              <a:t>спектр современных технологий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357686" y="1571612"/>
            <a:ext cx="642942" cy="500066"/>
          </a:xfrm>
          <a:prstGeom prst="downArrow">
            <a:avLst>
              <a:gd name="adj1" fmla="val 50000"/>
              <a:gd name="adj2" fmla="val 35000"/>
            </a:avLst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357686" y="4429132"/>
            <a:ext cx="642942" cy="500066"/>
          </a:xfrm>
          <a:prstGeom prst="downArrow">
            <a:avLst>
              <a:gd name="adj1" fmla="val 50000"/>
              <a:gd name="adj2" fmla="val 35000"/>
            </a:avLst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4286248" y="3071810"/>
            <a:ext cx="642942" cy="500066"/>
          </a:xfrm>
          <a:prstGeom prst="downArrow">
            <a:avLst>
              <a:gd name="adj1" fmla="val 50000"/>
              <a:gd name="adj2" fmla="val 35000"/>
            </a:avLst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57166"/>
            <a:ext cx="8501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800000"/>
                </a:solidFill>
              </a:rPr>
              <a:t>Почему речь идет о технологиях?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142984"/>
            <a:ext cx="8501122" cy="3975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39725" algn="ctr">
              <a:spcBef>
                <a:spcPts val="10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400" b="1" u="sng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Логическая структура</a:t>
            </a:r>
          </a:p>
          <a:p>
            <a:pPr indent="-339725" algn="ctr">
              <a:spcBef>
                <a:spcPts val="10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800" b="1" u="sng" dirty="0" smtClean="0">
              <a:solidFill>
                <a:srgbClr val="0066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-339725"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200" b="1" dirty="0" smtClean="0">
                <a:solidFill>
                  <a:srgbClr val="002060"/>
                </a:solidFill>
              </a:rPr>
              <a:t>четкая последовательность действий и шагов</a:t>
            </a:r>
          </a:p>
          <a:p>
            <a:pPr indent="-339725"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200" b="1" dirty="0" smtClean="0">
                <a:solidFill>
                  <a:srgbClr val="002060"/>
                </a:solidFill>
              </a:rPr>
              <a:t>повторяемость </a:t>
            </a:r>
          </a:p>
          <a:p>
            <a:pPr indent="-339725"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200" b="1" dirty="0" err="1" smtClean="0">
                <a:solidFill>
                  <a:srgbClr val="002060"/>
                </a:solidFill>
              </a:rPr>
              <a:t>воспроизводимость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indent="-339725">
              <a:buFont typeface="Arial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200" b="1" dirty="0" smtClean="0">
                <a:solidFill>
                  <a:srgbClr val="002060"/>
                </a:solidFill>
              </a:rPr>
              <a:t>нацеленность на получение конкретного образовательного результата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8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ЭВОЛЮЦИЯ СТАНОВЛЕНИЯ ПОНЯТИЯ ТЕХНОЛОГИИ В ОБРАЗОВАНИИ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71472" y="1571612"/>
            <a:ext cx="8229600" cy="3603625"/>
          </a:xfrm>
          <a:prstGeom prst="rect">
            <a:avLst/>
          </a:prstGeom>
        </p:spPr>
        <p:txBody>
          <a:bodyPr/>
          <a:lstStyle/>
          <a:p>
            <a:pPr marL="342900" marR="0" lvl="0" indent="-339725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Первый этап</a:t>
            </a:r>
          </a:p>
          <a:p>
            <a:pPr marL="342900" marR="0" lvl="0" indent="-339725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40-50 гг.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XX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в.</a:t>
            </a:r>
          </a:p>
          <a:p>
            <a:pPr marL="342900" marR="0" lvl="0" indent="-339725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Термин введен С. Андерсеном, </a:t>
            </a:r>
          </a:p>
          <a:p>
            <a:pPr marL="342900" marR="0" lvl="0" indent="-339725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Уитвортом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М. Майером и др.</a:t>
            </a:r>
          </a:p>
          <a:p>
            <a:pPr marL="342900" marR="0" lvl="0" indent="-339725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sz="28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Технология </a:t>
            </a:r>
            <a:r>
              <a:rPr kumimoji="0" lang="ru-RU" sz="28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sz="28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введение техники в обучение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indefinite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additive="repl">
                                        <p:cTn id="7" dur="indefinite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additive="repl">
                                        <p:cTn id="8" dur="indefinite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1459</Words>
  <Application>Microsoft Office PowerPoint</Application>
  <PresentationFormat>Экран (4:3)</PresentationFormat>
  <Paragraphs>205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Слайд 1</vt:lpstr>
      <vt:lpstr> Повестка:</vt:lpstr>
      <vt:lpstr> Цель:</vt:lpstr>
      <vt:lpstr>Задачи:</vt:lpstr>
      <vt:lpstr>Слайд 5</vt:lpstr>
      <vt:lpstr>Изменения в образовательных процессах: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Проект решения педсовета:</vt:lpstr>
      <vt:lpstr>Слайд 34</vt:lpstr>
      <vt:lpstr>  Желаю здоровья, творчества, удачи!!!  Спасибо за внимание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user</cp:lastModifiedBy>
  <cp:revision>73</cp:revision>
  <dcterms:created xsi:type="dcterms:W3CDTF">2013-07-29T17:42:42Z</dcterms:created>
  <dcterms:modified xsi:type="dcterms:W3CDTF">2014-01-29T09:36:41Z</dcterms:modified>
</cp:coreProperties>
</file>