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304" r:id="rId2"/>
    <p:sldId id="306" r:id="rId3"/>
    <p:sldId id="305" r:id="rId4"/>
    <p:sldId id="317" r:id="rId5"/>
    <p:sldId id="310" r:id="rId6"/>
    <p:sldId id="311" r:id="rId7"/>
    <p:sldId id="315" r:id="rId8"/>
    <p:sldId id="309" r:id="rId9"/>
    <p:sldId id="316" r:id="rId10"/>
    <p:sldId id="313" r:id="rId11"/>
    <p:sldId id="320" r:id="rId12"/>
    <p:sldId id="319" r:id="rId13"/>
    <p:sldId id="318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44A"/>
    <a:srgbClr val="C60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13DDFE-F502-4947-9A72-ECCF54FAC2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2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53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2054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5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6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7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8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3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5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7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8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9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0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05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0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2107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8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9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0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11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2112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3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4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1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1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1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1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1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FB87BFB-C5EB-4707-8840-AB5753FB4829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2120" name="Picture 72" descr="LOGO_V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050" y="586105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1" name="Picture 73" descr="Лого blue прозрачный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65850"/>
            <a:ext cx="1296987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ECF0-FAEA-4B6D-8351-78FA372F31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B0DD-3C77-4F37-AF7C-2AE5C2174B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383529-275B-4D8F-8CEA-CCED99656E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2F4414-231B-419E-BF21-3C25B6356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92475-211A-4F21-93C7-526C55C569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174C-CCAB-481F-852A-07BA068DC1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56F84-19BA-45CE-9256-B67CA26B21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E74FC-913C-4F44-AFB8-B680795525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1121-DC64-43C9-9BF3-43B463DD53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E733C-7C29-4B5F-9AE9-29D94DC075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DAE2B-5517-4720-AA6F-54C019FDDB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277CE-BE2F-48FE-9840-6ED7821485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9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3EBAFC-0FE1-43E2-A008-80975BB80455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092" name="Picture 68" descr="LOGO_V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47050" y="586105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Picture 69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57200" y="6248400"/>
            <a:ext cx="2133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876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839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Что такое артериальное давление?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Что такое артериальная гипертония?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Осложнения течения заболевания: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Гипертонический криз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Транзиторная ишемическая атака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Факторы риска артериальной гипертонии и прогноза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Как оценить  индивидуальные факторы риска?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Как правильно измерять артериальное давление?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Как вести Дневник пациента?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76600" y="3108325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762000"/>
          </a:xfrm>
        </p:spPr>
        <p:txBody>
          <a:bodyPr/>
          <a:lstStyle/>
          <a:p>
            <a:r>
              <a:rPr lang="ru-RU" sz="1800" b="1">
                <a:latin typeface="Times New Roman" pitchFamily="18" charset="0"/>
              </a:rPr>
              <a:t/>
            </a:r>
            <a:br>
              <a:rPr lang="ru-RU" sz="1800" b="1">
                <a:latin typeface="Times New Roman" pitchFamily="18" charset="0"/>
              </a:rPr>
            </a:br>
            <a:r>
              <a:rPr lang="ru-RU" sz="1800" b="1">
                <a:latin typeface="Times New Roman" pitchFamily="18" charset="0"/>
              </a:rPr>
              <a:t/>
            </a:r>
            <a:br>
              <a:rPr lang="ru-RU" sz="1800" b="1">
                <a:latin typeface="Times New Roman" pitchFamily="18" charset="0"/>
              </a:rPr>
            </a:br>
            <a:endParaRPr lang="ru-RU" sz="1800" b="1"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20738" y="304800"/>
            <a:ext cx="7502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Занятие 1</a:t>
            </a:r>
          </a:p>
          <a:p>
            <a:pPr algn="ctr"/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надо знать об артериальной гипертонии?</a:t>
            </a:r>
          </a:p>
        </p:txBody>
      </p:sp>
    </p:spTree>
  </p:cSld>
  <p:clrMapOvr>
    <a:masterClrMapping/>
  </p:clrMapOvr>
  <p:transition spd="slow" advTm="3000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96938"/>
          </a:xfrm>
        </p:spPr>
        <p:txBody>
          <a:bodyPr/>
          <a:lstStyle/>
          <a:p>
            <a:pPr algn="ctr">
              <a:lnSpc>
                <a:spcPct val="60000"/>
              </a:lnSpc>
              <a:spcBef>
                <a:spcPts val="600"/>
              </a:spcBef>
            </a:pPr>
            <a:r>
              <a:rPr lang="ru-RU" sz="24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Транзиторная ишемическая атака (ТИА) = </a:t>
            </a:r>
            <a:br>
              <a:rPr lang="ru-RU" sz="24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</a:br>
            <a:r>
              <a:rPr lang="ru-RU" sz="24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преходящее нарушение мозгового кровообращения!</a:t>
            </a:r>
            <a:r>
              <a:rPr lang="ru-RU" b="1">
                <a:sym typeface="Symbol" pitchFamily="18" charset="2"/>
              </a:rPr>
              <a:t> 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6019800" cy="36576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Надо знать основные симптомы,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которые могут быть проявлением ТИА:</a:t>
            </a:r>
          </a:p>
          <a:p>
            <a:pPr algn="just">
              <a:lnSpc>
                <a:spcPct val="70000"/>
              </a:lnSpc>
              <a:buFont typeface="Wingdings" pitchFamily="2" charset="2"/>
              <a:buNone/>
            </a:pPr>
            <a:endParaRPr lang="ru-RU" sz="2000" b="1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7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онемени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е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или слабост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ь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мышц лица, рук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just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(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особенно на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одной стороне тела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40000"/>
              </a:lnSpc>
              <a:buFont typeface="Wingdings" pitchFamily="2" charset="2"/>
              <a:buNone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7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спутанност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ь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сознания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50000"/>
              </a:lnSpc>
              <a:buFont typeface="Wingdings" pitchFamily="2" charset="2"/>
              <a:buNone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7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внезапные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нарушени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я: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речи 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зрения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на один или оба глаза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Ø"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оходки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координации, равновесия </a:t>
            </a: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50000"/>
              </a:lnSpc>
              <a:buFont typeface="Wingdings" pitchFamily="2" charset="2"/>
              <a:buNone/>
            </a:pPr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7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головокружение 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40000"/>
              </a:lnSpc>
              <a:buFont typeface="Wingdings" pitchFamily="2" charset="2"/>
              <a:buNone/>
            </a:pP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just">
              <a:lnSpc>
                <a:spcPct val="70000"/>
              </a:lnSpc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сильн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ая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головн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ая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бол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ь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8175" y="5805488"/>
            <a:ext cx="4973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 появлении симптомов ТИА </a:t>
            </a:r>
            <a:endParaRPr lang="en-US" sz="2000" b="1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/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безотлагательно обратитесь в врачу!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611188" y="908050"/>
          <a:ext cx="7848600" cy="511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3" imgW="9933480" imgH="7114320" progId="CorelDraw.Graphic.8">
                  <p:embed/>
                </p:oleObj>
              </mc:Choice>
              <mc:Fallback>
                <p:oleObj name="CorelDRAW" r:id="rId3" imgW="9933480" imgH="7114320" progId="CorelDraw.Graphic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08050"/>
                        <a:ext cx="7848600" cy="511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11188" y="549275"/>
          <a:ext cx="82296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CorelDRAW" r:id="rId3" imgW="10039320" imgH="6977880" progId="CorelDraw.Graphic.8">
                  <p:embed/>
                </p:oleObj>
              </mc:Choice>
              <mc:Fallback>
                <p:oleObj name="CorelDRAW" r:id="rId3" imgW="10039320" imgH="6977880" progId="CorelDraw.Graphic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49275"/>
                        <a:ext cx="82296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27088" y="908050"/>
          <a:ext cx="75438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CorelDRAW" r:id="rId3" imgW="9767880" imgH="8083800" progId="CorelDraw.Graphic.8">
                  <p:embed/>
                </p:oleObj>
              </mc:Choice>
              <mc:Fallback>
                <p:oleObj name="CorelDRAW" r:id="rId3" imgW="9767880" imgH="8083800" progId="CorelDraw.Graphic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08050"/>
                        <a:ext cx="75438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124200" y="228600"/>
            <a:ext cx="5611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 шага к успеху по маршруту оздоровления!</a:t>
            </a:r>
          </a:p>
          <a:p>
            <a:pPr algn="ctr"/>
            <a:r>
              <a:rPr lang="ru-RU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Проанализируйте :</a:t>
            </a:r>
          </a:p>
        </p:txBody>
      </p:sp>
      <p:pic>
        <p:nvPicPr>
          <p:cNvPr id="17411" name="Picture 3" descr="BD049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1676400" cy="1166813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1612900"/>
            <a:ext cx="85344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  <a:buFontTx/>
              <a:buChar char="o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Что является именно для Вас фактором риска повышения артериального давления?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  <a:buFontTx/>
              <a:buChar char="o"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Какие из этих факторов, </a:t>
            </a:r>
            <a:r>
              <a:rPr lang="ru-RU" sz="1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по Вашему мнению, именно для Вас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, наиболее важны, какие менее важны?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  <a:buFontTx/>
              <a:buChar char="o"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Какие из этих факторов, </a:t>
            </a:r>
            <a:r>
              <a:rPr lang="ru-RU" sz="1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Вам</a:t>
            </a: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трудно изменить, какие изменить легко?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  <a:buFontTx/>
              <a:buChar char="o"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Составьте план оздоровления по следующим приоритетам: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</a:pPr>
            <a:r>
              <a:rPr lang="ru-RU" sz="1800">
                <a:solidFill>
                  <a:srgbClr val="C6062F"/>
                </a:solidFill>
                <a:sym typeface="Symbol" pitchFamily="18" charset="2"/>
              </a:rPr>
              <a:t>1 шаг:  Очень важно для меня и могу легко самостоятельно изменить!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1800">
                <a:solidFill>
                  <a:srgbClr val="C6062F"/>
                </a:solidFill>
                <a:sym typeface="Symbol" pitchFamily="18" charset="2"/>
              </a:rPr>
              <a:t>2 шаг:  Менее важно для меня, могу легко изменить!!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Clr>
                <a:srgbClr val="C6062F"/>
              </a:buClr>
              <a:buSzPct val="110000"/>
              <a:buFont typeface="Wingdings" pitchFamily="2" charset="2"/>
              <a:buNone/>
            </a:pPr>
            <a:r>
              <a:rPr lang="ru-RU" sz="1800">
                <a:solidFill>
                  <a:srgbClr val="C6062F"/>
                </a:solidFill>
                <a:sym typeface="Symbol" pitchFamily="18" charset="2"/>
              </a:rPr>
              <a:t>3 шаг:  Очень важно для меня, но изменить нелегко!!!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Clr>
                <a:srgbClr val="C8044A"/>
              </a:buClr>
              <a:buSzPct val="110000"/>
            </a:pPr>
            <a:r>
              <a:rPr lang="ru-RU" sz="1800">
                <a:solidFill>
                  <a:srgbClr val="C6062F"/>
                </a:solidFill>
                <a:sym typeface="Symbol" pitchFamily="18" charset="2"/>
              </a:rPr>
              <a:t>4 шаг:  Менее важно для меня, изменить нелегко!!!!</a:t>
            </a:r>
          </a:p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110000"/>
            </a:pPr>
            <a:r>
              <a:rPr lang="ru-RU" sz="1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Определите сроки выполнения каждого шага!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46125"/>
          </a:xfrm>
        </p:spPr>
        <p:txBody>
          <a:bodyPr/>
          <a:lstStyle/>
          <a:p>
            <a:r>
              <a:rPr lang="ru-RU" sz="32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Составьте план и запишите в таблицу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type="tbl" idx="1"/>
          </p:nvPr>
        </p:nvGraphicFramePr>
        <p:xfrm>
          <a:off x="900113" y="1268413"/>
          <a:ext cx="7315200" cy="4103053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438400"/>
              </a:tblGrid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 моему мнению, очень важно для  моего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 моему мнению, не очень важно  для моего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Это я могу изменить и мне это сделать нетрудно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Это мне трудно изменить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6062F"/>
                          </a:solidFill>
                          <a:effectLst/>
                          <a:latin typeface="Tahoma" pitchFamily="34" charset="0"/>
                        </a:rPr>
                        <a:t>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827088" y="5661025"/>
            <a:ext cx="534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C6062F"/>
                </a:solidFill>
                <a:latin typeface="Times New Roman" pitchFamily="18" charset="0"/>
              </a:rPr>
              <a:t>Индивидуальный план действий:   </a:t>
            </a:r>
            <a:r>
              <a:rPr lang="ru-RU">
                <a:solidFill>
                  <a:srgbClr val="C6062F"/>
                </a:solidFill>
                <a:latin typeface="Times New Roman" pitchFamily="18" charset="0"/>
              </a:rPr>
              <a:t>1 -2 - 3 - 4 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95600"/>
            <a:ext cx="8915400" cy="1371600"/>
          </a:xfrm>
        </p:spPr>
        <p:txBody>
          <a:bodyPr/>
          <a:lstStyle/>
          <a:p>
            <a:pPr algn="ctr"/>
            <a:r>
              <a:rPr lang="ru-RU" sz="2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«Секрет успеха» - </a:t>
            </a:r>
            <a:r>
              <a:rPr lang="ru-RU" sz="2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 i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ставьте реальные,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не глобальные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планируйте для себя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«поощрение»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вознаграждение, похвалу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за достигнутые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результаты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(победы над вредными для здоровья привычками!)</a:t>
            </a: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ru-RU">
                <a:cs typeface="Times New Roman" pitchFamily="18" charset="0"/>
              </a:rPr>
              <a:t> </a:t>
            </a:r>
            <a:br>
              <a:rPr lang="ru-RU">
                <a:cs typeface="Times New Roman" pitchFamily="18" charset="0"/>
              </a:rPr>
            </a:br>
            <a:endParaRPr lang="ru-RU">
              <a:cs typeface="Times New Roman" pitchFamily="18" charset="0"/>
            </a:endParaRPr>
          </a:p>
        </p:txBody>
      </p:sp>
      <p:pic>
        <p:nvPicPr>
          <p:cNvPr id="19459" name="Picture 3" descr="PE0325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038600"/>
            <a:ext cx="4191000" cy="16002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657600" y="3733800"/>
            <a:ext cx="533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Организаторы Школы Здоровья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желают Вам попутного ветра </a:t>
            </a: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 пути к оздоровлению, профилактике осложнений и к победе над болезнью!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539750" y="1412875"/>
            <a:ext cx="8229600" cy="4535488"/>
            <a:chOff x="-3" y="400"/>
            <a:chExt cx="3978" cy="2510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0" y="403"/>
              <a:ext cx="3972" cy="2504"/>
              <a:chOff x="0" y="403"/>
              <a:chExt cx="3972" cy="2504"/>
            </a:xfrm>
          </p:grpSpPr>
          <p:grpSp>
            <p:nvGrpSpPr>
              <p:cNvPr id="5124" name="Group 4"/>
              <p:cNvGrpSpPr>
                <a:grpSpLocks/>
              </p:cNvGrpSpPr>
              <p:nvPr/>
            </p:nvGrpSpPr>
            <p:grpSpPr bwMode="auto">
              <a:xfrm>
                <a:off x="0" y="403"/>
                <a:ext cx="1774" cy="489"/>
                <a:chOff x="0" y="403"/>
                <a:chExt cx="1774" cy="489"/>
              </a:xfrm>
            </p:grpSpPr>
            <p:sp>
              <p:nvSpPr>
                <p:cNvPr id="512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688" cy="489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Артериальное давление</a:t>
                  </a:r>
                  <a:r>
                    <a:rPr lang="ru-RU" sz="1600" b="1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5126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774" cy="489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27" name="Group 7"/>
              <p:cNvGrpSpPr>
                <a:grpSpLocks/>
              </p:cNvGrpSpPr>
              <p:nvPr/>
            </p:nvGrpSpPr>
            <p:grpSpPr bwMode="auto">
              <a:xfrm>
                <a:off x="1774" y="403"/>
                <a:ext cx="1050" cy="489"/>
                <a:chOff x="1774" y="403"/>
                <a:chExt cx="1050" cy="489"/>
              </a:xfrm>
            </p:grpSpPr>
            <p:sp>
              <p:nvSpPr>
                <p:cNvPr id="5128" name="Rectangle 8"/>
                <p:cNvSpPr>
                  <a:spLocks noChangeArrowheads="1"/>
                </p:cNvSpPr>
                <p:nvPr/>
              </p:nvSpPr>
              <p:spPr bwMode="auto">
                <a:xfrm>
                  <a:off x="1817" y="403"/>
                  <a:ext cx="964" cy="489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bIns="0"/>
                <a:lstStyle/>
                <a:p>
                  <a:pPr algn="ctr"/>
                  <a:r>
                    <a:rPr lang="ru-RU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Arial" charset="0"/>
                    </a:rPr>
                    <a:t>Систолическое</a:t>
                  </a:r>
                  <a:endParaRPr lang="ru-RU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  <a:p>
                  <a:pPr algn="ctr"/>
                  <a:r>
                    <a:rPr lang="ru-RU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Arial" charset="0"/>
                    </a:rPr>
                    <a:t> АД </a:t>
                  </a:r>
                  <a:r>
                    <a:rPr lang="ru-RU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</a:rPr>
                    <a:t>(мм рт. ст.)</a:t>
                  </a:r>
                </a:p>
                <a:p>
                  <a:pPr algn="just" eaLnBrk="0" hangingPunct="0"/>
                  <a:endParaRPr lang="ru-RU" sz="1600" b="1">
                    <a:latin typeface="Times New Roman" pitchFamily="18" charset="0"/>
                  </a:endParaRPr>
                </a:p>
              </p:txBody>
            </p:sp>
            <p:sp>
              <p:nvSpPr>
                <p:cNvPr id="5129" name="Rectangle 9"/>
                <p:cNvSpPr>
                  <a:spLocks noChangeArrowheads="1"/>
                </p:cNvSpPr>
                <p:nvPr/>
              </p:nvSpPr>
              <p:spPr bwMode="auto">
                <a:xfrm>
                  <a:off x="1774" y="403"/>
                  <a:ext cx="1050" cy="489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0" name="Group 10"/>
              <p:cNvGrpSpPr>
                <a:grpSpLocks/>
              </p:cNvGrpSpPr>
              <p:nvPr/>
            </p:nvGrpSpPr>
            <p:grpSpPr bwMode="auto">
              <a:xfrm>
                <a:off x="2824" y="403"/>
                <a:ext cx="1148" cy="489"/>
                <a:chOff x="2824" y="403"/>
                <a:chExt cx="1148" cy="489"/>
              </a:xfrm>
            </p:grpSpPr>
            <p:sp>
              <p:nvSpPr>
                <p:cNvPr id="5131" name="Rectangle 11"/>
                <p:cNvSpPr>
                  <a:spLocks noChangeArrowheads="1"/>
                </p:cNvSpPr>
                <p:nvPr/>
              </p:nvSpPr>
              <p:spPr bwMode="auto">
                <a:xfrm>
                  <a:off x="2867" y="403"/>
                  <a:ext cx="1062" cy="489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Диастолическое АД </a:t>
                  </a:r>
                  <a:r>
                    <a:rPr lang="ru-RU" sz="18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</a:rPr>
                    <a:t>(мм рт.ст.)</a:t>
                  </a:r>
                </a:p>
                <a:p>
                  <a:pPr algn="ctr" eaLnBrk="0" hangingPunct="0"/>
                  <a:endParaRPr lang="ru-RU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132" name="Rectangle 12"/>
                <p:cNvSpPr>
                  <a:spLocks noChangeArrowheads="1"/>
                </p:cNvSpPr>
                <p:nvPr/>
              </p:nvSpPr>
              <p:spPr bwMode="auto">
                <a:xfrm>
                  <a:off x="2824" y="403"/>
                  <a:ext cx="1148" cy="489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0" y="892"/>
                <a:ext cx="1774" cy="403"/>
                <a:chOff x="0" y="892"/>
                <a:chExt cx="1774" cy="403"/>
              </a:xfrm>
            </p:grpSpPr>
            <p:sp>
              <p:nvSpPr>
                <p:cNvPr id="51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892"/>
                  <a:ext cx="1688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RU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Нормальное</a:t>
                  </a:r>
                </a:p>
                <a:p>
                  <a:pPr eaLnBrk="0" hangingPunct="0"/>
                  <a:endParaRPr lang="ru-RU" sz="1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135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892"/>
                  <a:ext cx="1774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6" name="Group 16"/>
              <p:cNvGrpSpPr>
                <a:grpSpLocks/>
              </p:cNvGrpSpPr>
              <p:nvPr/>
            </p:nvGrpSpPr>
            <p:grpSpPr bwMode="auto">
              <a:xfrm>
                <a:off x="1774" y="892"/>
                <a:ext cx="1050" cy="403"/>
                <a:chOff x="1774" y="892"/>
                <a:chExt cx="1050" cy="403"/>
              </a:xfrm>
            </p:grpSpPr>
            <p:sp>
              <p:nvSpPr>
                <p:cNvPr id="5137" name="Rectangle 17"/>
                <p:cNvSpPr>
                  <a:spLocks noChangeArrowheads="1"/>
                </p:cNvSpPr>
                <p:nvPr/>
              </p:nvSpPr>
              <p:spPr bwMode="auto">
                <a:xfrm>
                  <a:off x="1817" y="892"/>
                  <a:ext cx="964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&lt; 130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38" name="Rectangle 18"/>
                <p:cNvSpPr>
                  <a:spLocks noChangeArrowheads="1"/>
                </p:cNvSpPr>
                <p:nvPr/>
              </p:nvSpPr>
              <p:spPr bwMode="auto">
                <a:xfrm>
                  <a:off x="1774" y="892"/>
                  <a:ext cx="1050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39" name="Group 19"/>
              <p:cNvGrpSpPr>
                <a:grpSpLocks/>
              </p:cNvGrpSpPr>
              <p:nvPr/>
            </p:nvGrpSpPr>
            <p:grpSpPr bwMode="auto">
              <a:xfrm>
                <a:off x="2824" y="892"/>
                <a:ext cx="1148" cy="403"/>
                <a:chOff x="2824" y="892"/>
                <a:chExt cx="1148" cy="403"/>
              </a:xfrm>
            </p:grpSpPr>
            <p:sp>
              <p:nvSpPr>
                <p:cNvPr id="51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867" y="892"/>
                  <a:ext cx="1062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&lt; 85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41" name="Rectangle 21"/>
                <p:cNvSpPr>
                  <a:spLocks noChangeArrowheads="1"/>
                </p:cNvSpPr>
                <p:nvPr/>
              </p:nvSpPr>
              <p:spPr bwMode="auto">
                <a:xfrm>
                  <a:off x="2824" y="892"/>
                  <a:ext cx="1148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2" name="Group 22"/>
              <p:cNvGrpSpPr>
                <a:grpSpLocks/>
              </p:cNvGrpSpPr>
              <p:nvPr/>
            </p:nvGrpSpPr>
            <p:grpSpPr bwMode="auto">
              <a:xfrm>
                <a:off x="0" y="1295"/>
                <a:ext cx="1774" cy="403"/>
                <a:chOff x="0" y="1295"/>
                <a:chExt cx="1774" cy="403"/>
              </a:xfrm>
            </p:grpSpPr>
            <p:sp>
              <p:nvSpPr>
                <p:cNvPr id="5143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1295"/>
                  <a:ext cx="1688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ru-RU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Высокое нормальное</a:t>
                  </a:r>
                </a:p>
                <a:p>
                  <a:pPr eaLnBrk="0" hangingPunct="0"/>
                  <a:endParaRPr lang="ru-RU" sz="1400">
                    <a:latin typeface="Times New Roman" pitchFamily="18" charset="0"/>
                  </a:endParaRPr>
                </a:p>
              </p:txBody>
            </p:sp>
            <p:sp>
              <p:nvSpPr>
                <p:cNvPr id="5144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295"/>
                  <a:ext cx="1774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5" name="Group 25"/>
              <p:cNvGrpSpPr>
                <a:grpSpLocks/>
              </p:cNvGrpSpPr>
              <p:nvPr/>
            </p:nvGrpSpPr>
            <p:grpSpPr bwMode="auto">
              <a:xfrm>
                <a:off x="1774" y="1295"/>
                <a:ext cx="1050" cy="403"/>
                <a:chOff x="1774" y="1295"/>
                <a:chExt cx="1050" cy="403"/>
              </a:xfrm>
            </p:grpSpPr>
            <p:sp>
              <p:nvSpPr>
                <p:cNvPr id="5146" name="Rectangle 26"/>
                <p:cNvSpPr>
                  <a:spLocks noChangeArrowheads="1"/>
                </p:cNvSpPr>
                <p:nvPr/>
              </p:nvSpPr>
              <p:spPr bwMode="auto">
                <a:xfrm>
                  <a:off x="1817" y="1295"/>
                  <a:ext cx="964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130-139</a:t>
                  </a:r>
                </a:p>
                <a:p>
                  <a:pPr algn="ctr" eaLnBrk="0" hangingPunct="0"/>
                  <a:endParaRPr lang="ru-RU" sz="1800">
                    <a:latin typeface="Times New Roman" pitchFamily="18" charset="0"/>
                  </a:endParaRPr>
                </a:p>
              </p:txBody>
            </p:sp>
            <p:sp>
              <p:nvSpPr>
                <p:cNvPr id="5147" name="Rectangle 27"/>
                <p:cNvSpPr>
                  <a:spLocks noChangeArrowheads="1"/>
                </p:cNvSpPr>
                <p:nvPr/>
              </p:nvSpPr>
              <p:spPr bwMode="auto">
                <a:xfrm>
                  <a:off x="1774" y="1295"/>
                  <a:ext cx="1050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48" name="Group 28"/>
              <p:cNvGrpSpPr>
                <a:grpSpLocks/>
              </p:cNvGrpSpPr>
              <p:nvPr/>
            </p:nvGrpSpPr>
            <p:grpSpPr bwMode="auto">
              <a:xfrm>
                <a:off x="2824" y="1295"/>
                <a:ext cx="1148" cy="403"/>
                <a:chOff x="2824" y="1295"/>
                <a:chExt cx="1148" cy="403"/>
              </a:xfrm>
            </p:grpSpPr>
            <p:sp>
              <p:nvSpPr>
                <p:cNvPr id="5149" name="Rectangle 29"/>
                <p:cNvSpPr>
                  <a:spLocks noChangeArrowheads="1"/>
                </p:cNvSpPr>
                <p:nvPr/>
              </p:nvSpPr>
              <p:spPr bwMode="auto">
                <a:xfrm>
                  <a:off x="2867" y="1295"/>
                  <a:ext cx="1062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85-89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50" name="Rectangle 30"/>
                <p:cNvSpPr>
                  <a:spLocks noChangeArrowheads="1"/>
                </p:cNvSpPr>
                <p:nvPr/>
              </p:nvSpPr>
              <p:spPr bwMode="auto">
                <a:xfrm>
                  <a:off x="2824" y="1295"/>
                  <a:ext cx="1148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51" name="Group 31"/>
              <p:cNvGrpSpPr>
                <a:grpSpLocks/>
              </p:cNvGrpSpPr>
              <p:nvPr/>
            </p:nvGrpSpPr>
            <p:grpSpPr bwMode="auto">
              <a:xfrm>
                <a:off x="0" y="1698"/>
                <a:ext cx="1774" cy="403"/>
                <a:chOff x="0" y="1698"/>
                <a:chExt cx="1774" cy="403"/>
              </a:xfrm>
            </p:grpSpPr>
            <p:sp>
              <p:nvSpPr>
                <p:cNvPr id="5152" name="Rectangle 32"/>
                <p:cNvSpPr>
                  <a:spLocks noChangeArrowheads="1"/>
                </p:cNvSpPr>
                <p:nvPr/>
              </p:nvSpPr>
              <p:spPr bwMode="auto">
                <a:xfrm>
                  <a:off x="43" y="1698"/>
                  <a:ext cx="1688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I</a:t>
                  </a:r>
                  <a:r>
                    <a:rPr lang="ru-RU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 степень гипертонии (мягкая)</a:t>
                  </a:r>
                </a:p>
                <a:p>
                  <a:pPr eaLnBrk="0" hangingPunct="0"/>
                  <a:endParaRPr lang="ru-RU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  <p:sp>
              <p:nvSpPr>
                <p:cNvPr id="5153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698"/>
                  <a:ext cx="1774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54" name="Group 34"/>
              <p:cNvGrpSpPr>
                <a:grpSpLocks/>
              </p:cNvGrpSpPr>
              <p:nvPr/>
            </p:nvGrpSpPr>
            <p:grpSpPr bwMode="auto">
              <a:xfrm>
                <a:off x="1774" y="1698"/>
                <a:ext cx="1050" cy="403"/>
                <a:chOff x="1774" y="1698"/>
                <a:chExt cx="1050" cy="403"/>
              </a:xfrm>
            </p:grpSpPr>
            <p:sp>
              <p:nvSpPr>
                <p:cNvPr id="5155" name="Rectangle 35"/>
                <p:cNvSpPr>
                  <a:spLocks noChangeArrowheads="1"/>
                </p:cNvSpPr>
                <p:nvPr/>
              </p:nvSpPr>
              <p:spPr bwMode="auto">
                <a:xfrm>
                  <a:off x="1817" y="1698"/>
                  <a:ext cx="964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140-159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56" name="Rectangle 36"/>
                <p:cNvSpPr>
                  <a:spLocks noChangeArrowheads="1"/>
                </p:cNvSpPr>
                <p:nvPr/>
              </p:nvSpPr>
              <p:spPr bwMode="auto">
                <a:xfrm>
                  <a:off x="1774" y="1698"/>
                  <a:ext cx="1050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57" name="Group 37"/>
              <p:cNvGrpSpPr>
                <a:grpSpLocks/>
              </p:cNvGrpSpPr>
              <p:nvPr/>
            </p:nvGrpSpPr>
            <p:grpSpPr bwMode="auto">
              <a:xfrm>
                <a:off x="2824" y="1698"/>
                <a:ext cx="1148" cy="403"/>
                <a:chOff x="2824" y="1698"/>
                <a:chExt cx="1148" cy="403"/>
              </a:xfrm>
            </p:grpSpPr>
            <p:sp>
              <p:nvSpPr>
                <p:cNvPr id="5158" name="Rectangle 38"/>
                <p:cNvSpPr>
                  <a:spLocks noChangeArrowheads="1"/>
                </p:cNvSpPr>
                <p:nvPr/>
              </p:nvSpPr>
              <p:spPr bwMode="auto">
                <a:xfrm>
                  <a:off x="2867" y="1698"/>
                  <a:ext cx="1062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90-99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59" name="Rectangle 39"/>
                <p:cNvSpPr>
                  <a:spLocks noChangeArrowheads="1"/>
                </p:cNvSpPr>
                <p:nvPr/>
              </p:nvSpPr>
              <p:spPr bwMode="auto">
                <a:xfrm>
                  <a:off x="2824" y="1698"/>
                  <a:ext cx="1148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60" name="Group 40"/>
              <p:cNvGrpSpPr>
                <a:grpSpLocks/>
              </p:cNvGrpSpPr>
              <p:nvPr/>
            </p:nvGrpSpPr>
            <p:grpSpPr bwMode="auto">
              <a:xfrm>
                <a:off x="0" y="2101"/>
                <a:ext cx="1774" cy="403"/>
                <a:chOff x="0" y="2101"/>
                <a:chExt cx="1774" cy="403"/>
              </a:xfrm>
            </p:grpSpPr>
            <p:sp>
              <p:nvSpPr>
                <p:cNvPr id="5161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101"/>
                  <a:ext cx="1688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II</a:t>
                  </a:r>
                  <a:r>
                    <a:rPr lang="ru-RU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charset="0"/>
                      <a:cs typeface="Times New Roman" pitchFamily="18" charset="0"/>
                    </a:rPr>
                    <a:t> степень гипертонии (умеренная)</a:t>
                  </a:r>
                </a:p>
                <a:p>
                  <a:pPr eaLnBrk="0" hangingPunct="0"/>
                  <a:endParaRPr lang="ru-RU" sz="1400">
                    <a:latin typeface="Times New Roman" pitchFamily="18" charset="0"/>
                  </a:endParaRPr>
                </a:p>
              </p:txBody>
            </p:sp>
            <p:sp>
              <p:nvSpPr>
                <p:cNvPr id="5162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101"/>
                  <a:ext cx="1774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63" name="Group 43"/>
              <p:cNvGrpSpPr>
                <a:grpSpLocks/>
              </p:cNvGrpSpPr>
              <p:nvPr/>
            </p:nvGrpSpPr>
            <p:grpSpPr bwMode="auto">
              <a:xfrm>
                <a:off x="1774" y="2101"/>
                <a:ext cx="1050" cy="403"/>
                <a:chOff x="1774" y="2101"/>
                <a:chExt cx="1050" cy="403"/>
              </a:xfrm>
            </p:grpSpPr>
            <p:sp>
              <p:nvSpPr>
                <p:cNvPr id="5164" name="Rectangle 44"/>
                <p:cNvSpPr>
                  <a:spLocks noChangeArrowheads="1"/>
                </p:cNvSpPr>
                <p:nvPr/>
              </p:nvSpPr>
              <p:spPr bwMode="auto">
                <a:xfrm>
                  <a:off x="1817" y="2101"/>
                  <a:ext cx="964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160-179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65" name="Rectangle 45"/>
                <p:cNvSpPr>
                  <a:spLocks noChangeArrowheads="1"/>
                </p:cNvSpPr>
                <p:nvPr/>
              </p:nvSpPr>
              <p:spPr bwMode="auto">
                <a:xfrm>
                  <a:off x="1774" y="2101"/>
                  <a:ext cx="1050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66" name="Group 46"/>
              <p:cNvGrpSpPr>
                <a:grpSpLocks/>
              </p:cNvGrpSpPr>
              <p:nvPr/>
            </p:nvGrpSpPr>
            <p:grpSpPr bwMode="auto">
              <a:xfrm>
                <a:off x="2824" y="2101"/>
                <a:ext cx="1148" cy="403"/>
                <a:chOff x="2824" y="2101"/>
                <a:chExt cx="1148" cy="403"/>
              </a:xfrm>
            </p:grpSpPr>
            <p:sp>
              <p:nvSpPr>
                <p:cNvPr id="5167" name="Rectangle 47"/>
                <p:cNvSpPr>
                  <a:spLocks noChangeArrowheads="1"/>
                </p:cNvSpPr>
                <p:nvPr/>
              </p:nvSpPr>
              <p:spPr bwMode="auto">
                <a:xfrm>
                  <a:off x="2867" y="2101"/>
                  <a:ext cx="1062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100-109</a:t>
                  </a: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68" name="Rectangle 48"/>
                <p:cNvSpPr>
                  <a:spLocks noChangeArrowheads="1"/>
                </p:cNvSpPr>
                <p:nvPr/>
              </p:nvSpPr>
              <p:spPr bwMode="auto">
                <a:xfrm>
                  <a:off x="2824" y="2101"/>
                  <a:ext cx="1148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69" name="Group 49"/>
              <p:cNvGrpSpPr>
                <a:grpSpLocks/>
              </p:cNvGrpSpPr>
              <p:nvPr/>
            </p:nvGrpSpPr>
            <p:grpSpPr bwMode="auto">
              <a:xfrm>
                <a:off x="0" y="2504"/>
                <a:ext cx="1774" cy="403"/>
                <a:chOff x="0" y="2504"/>
                <a:chExt cx="1774" cy="403"/>
              </a:xfrm>
            </p:grpSpPr>
            <p:sp>
              <p:nvSpPr>
                <p:cNvPr id="5170" name="Rectangle 50"/>
                <p:cNvSpPr>
                  <a:spLocks noChangeArrowheads="1"/>
                </p:cNvSpPr>
                <p:nvPr/>
              </p:nvSpPr>
              <p:spPr bwMode="auto">
                <a:xfrm>
                  <a:off x="43" y="2504"/>
                  <a:ext cx="1688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III</a:t>
                  </a:r>
                  <a:r>
                    <a:rPr lang="ru-RU" sz="20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степень гипертонии (тяжелая)</a:t>
                  </a:r>
                </a:p>
                <a:p>
                  <a:pPr eaLnBrk="0" hangingPunct="0"/>
                  <a:endParaRPr lang="ru-RU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endParaRPr>
                </a:p>
              </p:txBody>
            </p:sp>
            <p:sp>
              <p:nvSpPr>
                <p:cNvPr id="517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504"/>
                  <a:ext cx="1774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72" name="Group 52"/>
              <p:cNvGrpSpPr>
                <a:grpSpLocks/>
              </p:cNvGrpSpPr>
              <p:nvPr/>
            </p:nvGrpSpPr>
            <p:grpSpPr bwMode="auto">
              <a:xfrm>
                <a:off x="1774" y="2504"/>
                <a:ext cx="1050" cy="403"/>
                <a:chOff x="1774" y="2504"/>
                <a:chExt cx="1050" cy="403"/>
              </a:xfrm>
            </p:grpSpPr>
            <p:sp>
              <p:nvSpPr>
                <p:cNvPr id="5173" name="Rectangle 53"/>
                <p:cNvSpPr>
                  <a:spLocks noChangeArrowheads="1"/>
                </p:cNvSpPr>
                <p:nvPr/>
              </p:nvSpPr>
              <p:spPr bwMode="auto">
                <a:xfrm>
                  <a:off x="1817" y="2504"/>
                  <a:ext cx="964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</a:t>
                  </a:r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180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 sz="180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5174" name="Rectangle 54"/>
                <p:cNvSpPr>
                  <a:spLocks noChangeArrowheads="1"/>
                </p:cNvSpPr>
                <p:nvPr/>
              </p:nvSpPr>
              <p:spPr bwMode="auto">
                <a:xfrm>
                  <a:off x="1774" y="2504"/>
                  <a:ext cx="1050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5175" name="Group 55"/>
              <p:cNvGrpSpPr>
                <a:grpSpLocks/>
              </p:cNvGrpSpPr>
              <p:nvPr/>
            </p:nvGrpSpPr>
            <p:grpSpPr bwMode="auto">
              <a:xfrm>
                <a:off x="2824" y="2504"/>
                <a:ext cx="1148" cy="403"/>
                <a:chOff x="2824" y="2504"/>
                <a:chExt cx="1148" cy="403"/>
              </a:xfrm>
            </p:grpSpPr>
            <p:sp>
              <p:nvSpPr>
                <p:cNvPr id="51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867" y="2504"/>
                  <a:ext cx="1062" cy="403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</a:t>
                  </a:r>
                  <a:r>
                    <a:rPr lang="ru-RU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110</a:t>
                  </a:r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 eaLnBrk="0" hangingPunct="0"/>
                  <a:endParaRPr lang="ru-RU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5177" name="Rectangle 57"/>
                <p:cNvSpPr>
                  <a:spLocks noChangeArrowheads="1"/>
                </p:cNvSpPr>
                <p:nvPr/>
              </p:nvSpPr>
              <p:spPr bwMode="auto">
                <a:xfrm>
                  <a:off x="2824" y="2504"/>
                  <a:ext cx="1148" cy="403"/>
                </a:xfrm>
                <a:prstGeom prst="rect">
                  <a:avLst/>
                </a:prstGeom>
                <a:noFill/>
                <a:ln w="57150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-3" y="400"/>
              <a:ext cx="3978" cy="2510"/>
            </a:xfrm>
            <a:prstGeom prst="rect">
              <a:avLst/>
            </a:prstGeom>
            <a:noFill/>
            <a:ln w="57150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3175" y="5403850"/>
            <a:ext cx="9144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4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</a:endParaRPr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838200"/>
            <a:ext cx="8458200" cy="444500"/>
          </a:xfrm>
        </p:spPr>
        <p:txBody>
          <a:bodyPr/>
          <a:lstStyle/>
          <a:p>
            <a:pPr algn="ctr"/>
            <a:r>
              <a:rPr lang="ru-RU" sz="2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Классификация Уровней Артериального Давления</a:t>
            </a:r>
            <a: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br>
              <a:rPr lang="ru-RU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(Национальные Рекомендации </a:t>
            </a:r>
            <a:b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 Профилактике, Диагностике и Лечению АГ, 2002)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919288"/>
            <a:ext cx="9144000" cy="2224087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6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Это надо запомнить!</a:t>
            </a:r>
            <a: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Уровень артериального давления </a:t>
            </a:r>
            <a:b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140/90</a:t>
            </a: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мм рт. ст. и выше </a:t>
            </a:r>
            <a:b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считается для  взрослых </a:t>
            </a:r>
            <a:b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повышенным 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203325" y="14049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68313" y="549275"/>
          <a:ext cx="8207375" cy="563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CorelDRAW" r:id="rId3" imgW="9573480" imgH="6940080" progId="CorelDraw.Graphic.8">
                  <p:embed/>
                </p:oleObj>
              </mc:Choice>
              <mc:Fallback>
                <p:oleObj name="CorelDRAW" r:id="rId3" imgW="9573480" imgH="6940080" progId="CorelDraw.Graphic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49275"/>
                        <a:ext cx="8207375" cy="563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0850"/>
            <a:ext cx="7772400" cy="8509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Наиболее частые жалобы при повышении АД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153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Головные боли пульсирующего характера в затылочной области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   </a:t>
            </a:r>
            <a:r>
              <a:rPr lang="ru-RU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000">
                <a:cs typeface="Times New Roman" pitchFamily="18" charset="0"/>
              </a:rPr>
              <a:t>возникают утром, при пробуждении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   </a:t>
            </a:r>
            <a:r>
              <a:rPr lang="ru-RU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000">
                <a:cs typeface="Times New Roman" pitchFamily="18" charset="0"/>
              </a:rPr>
              <a:t>связаны с эмоциональным напряжением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   </a:t>
            </a:r>
            <a:r>
              <a:rPr lang="ru-RU" sz="2000">
                <a:solidFill>
                  <a:srgbClr val="000000"/>
                </a:solidFill>
                <a:latin typeface="Wingdings" pitchFamily="2" charset="2"/>
                <a:cs typeface="Times New Roman" pitchFamily="18" charset="0"/>
              </a:rPr>
              <a:t>ü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  <a:r>
              <a:rPr lang="ru-RU" sz="2000">
                <a:cs typeface="Times New Roman" pitchFamily="18" charset="0"/>
              </a:rPr>
              <a:t>усиливаются к концу рабочего дня. </a:t>
            </a:r>
            <a:endParaRPr lang="ru-RU" sz="2000"/>
          </a:p>
          <a:p>
            <a:pPr>
              <a:lnSpc>
                <a:spcPct val="90000"/>
              </a:lnSpc>
            </a:pPr>
            <a:r>
              <a:rPr lang="ru-RU" sz="2000"/>
              <a:t>Головокружения</a:t>
            </a:r>
          </a:p>
          <a:p>
            <a:pPr>
              <a:lnSpc>
                <a:spcPct val="90000"/>
              </a:lnSpc>
            </a:pPr>
            <a:r>
              <a:rPr lang="ru-RU" sz="2000"/>
              <a:t>Мелькание мушек перед глазами</a:t>
            </a:r>
          </a:p>
          <a:p>
            <a:pPr>
              <a:lnSpc>
                <a:spcPct val="90000"/>
              </a:lnSpc>
            </a:pPr>
            <a:r>
              <a:rPr lang="ru-RU" sz="2000"/>
              <a:t>Плохой сон</a:t>
            </a:r>
          </a:p>
          <a:p>
            <a:pPr>
              <a:lnSpc>
                <a:spcPct val="90000"/>
              </a:lnSpc>
            </a:pPr>
            <a:r>
              <a:rPr lang="ru-RU" sz="2000"/>
              <a:t>Раздражительность</a:t>
            </a:r>
          </a:p>
          <a:p>
            <a:pPr>
              <a:lnSpc>
                <a:spcPct val="90000"/>
              </a:lnSpc>
            </a:pPr>
            <a:r>
              <a:rPr lang="ru-RU" sz="2000"/>
              <a:t>Нарушения зрения</a:t>
            </a:r>
          </a:p>
          <a:p>
            <a:pPr>
              <a:lnSpc>
                <a:spcPct val="90000"/>
              </a:lnSpc>
            </a:pPr>
            <a:r>
              <a:rPr lang="ru-RU" sz="2000"/>
              <a:t>Боли в области сердца</a:t>
            </a:r>
          </a:p>
        </p:txBody>
      </p:sp>
      <p:sp>
        <p:nvSpPr>
          <p:cNvPr id="8196" name="WordArt 4"/>
          <p:cNvSpPr>
            <a:spLocks noChangeAspect="1" noChangeArrowheads="1" noChangeShapeType="1" noTextEdit="1"/>
          </p:cNvSpPr>
          <p:nvPr/>
        </p:nvSpPr>
        <p:spPr bwMode="auto">
          <a:xfrm>
            <a:off x="3962400" y="3657600"/>
            <a:ext cx="45720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38703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Необходимо измерять давление даже при хорошем самочувствии!</a:t>
            </a:r>
          </a:p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Не измеряя АД невозможно определить заболевание!</a:t>
            </a:r>
          </a:p>
        </p:txBody>
      </p:sp>
      <p:pic>
        <p:nvPicPr>
          <p:cNvPr id="8197" name="Picture 5" descr="PE0102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3860800"/>
            <a:ext cx="838200" cy="1768475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5157788"/>
            <a:ext cx="8839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 запомнить!</a:t>
            </a:r>
          </a:p>
          <a:p>
            <a:pPr algn="ctr"/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Не надо полагаться только на собственные ощущения!</a:t>
            </a:r>
          </a:p>
          <a:p>
            <a:pPr algn="ctr"/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Повышение АД не всегда сопровождается плохим самочувствием!</a:t>
            </a:r>
          </a:p>
        </p:txBody>
      </p:sp>
    </p:spTree>
  </p:cSld>
  <p:clrMapOvr>
    <a:masterClrMapping/>
  </p:clrMapOvr>
  <p:transition spd="slow" advTm="3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66700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Гипертонический криз</a:t>
            </a: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 –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</a:b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/>
            </a:r>
            <a:b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</a:b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это внезапный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резкий подъем артериального давления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  <a:sym typeface="Symbol" pitchFamily="18" charset="2"/>
              </a:rPr>
              <a:t>, 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сопровождающийся ухудшением самочувствия и опасный осложнениями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/>
            </a:r>
            <a:b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</a:br>
            <a:endParaRPr lang="ru-RU" sz="2800">
              <a:latin typeface="Arial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219" name="Picture 3" descr="PE01496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10400" y="4267200"/>
            <a:ext cx="1524000" cy="1868488"/>
          </a:xfrm>
          <a:noFill/>
          <a:ln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98525" y="4654550"/>
            <a:ext cx="58816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Необходимо запомнить!</a:t>
            </a: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Гипертонический криз </a:t>
            </a: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всегда требует </a:t>
            </a:r>
          </a:p>
          <a:p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безотлагательного вмешательства!</a:t>
            </a:r>
          </a:p>
        </p:txBody>
      </p:sp>
    </p:spTree>
  </p:cSld>
  <p:clrMapOvr>
    <a:masterClrMapping/>
  </p:clrMapOvr>
  <p:transition spd="slow" advTm="3000"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09600" y="1600200"/>
            <a:ext cx="8534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нервно-психические или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физические перегрузки 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5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смена погоды,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метеорологические перемены           («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магнитные бури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»)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5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курение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, особенно интенсивное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5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резкая отмена некоторых лекарств, понижающих артериальное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давление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5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у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потребление алкогольных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напитков</a:t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обильный прием пищи,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sym typeface="Symbol" pitchFamily="18" charset="2"/>
              </a:rPr>
              <a:t>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особенно соленой и на ночь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5000"/>
              <a:buFont typeface="Wingdings" pitchFamily="2" charset="2"/>
              <a:buChar char="ü"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употребление пищи или напитков, содержащих вещества, способствующих повышению артериального давления (кофе, шоколад, сыр, икра и др.).</a:t>
            </a:r>
            <a:b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3375" y="304800"/>
            <a:ext cx="8477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Факторы, провоцирующие гипертонический криз</a:t>
            </a: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8938"/>
            <a:ext cx="7772400" cy="75565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28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Гипертонические кризы</a:t>
            </a: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b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</a:b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условно делят на два типа</a:t>
            </a:r>
            <a:r>
              <a:rPr lang="ru-RU" sz="280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:</a:t>
            </a:r>
            <a:r>
              <a:rPr lang="ru-RU" sz="2000">
                <a:sym typeface="Symbol" pitchFamily="18" charset="2"/>
              </a:rPr>
              <a:t> </a:t>
            </a:r>
            <a:endParaRPr lang="ru-RU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3810000" cy="3581400"/>
          </a:xfrm>
        </p:spPr>
        <p:txBody>
          <a:bodyPr/>
          <a:lstStyle/>
          <a:p>
            <a:pPr algn="just"/>
            <a:r>
              <a:rPr lang="ru-RU" sz="2400" b="1">
                <a:solidFill>
                  <a:srgbClr val="C804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Криз </a:t>
            </a:r>
            <a:r>
              <a:rPr lang="ru-RU" sz="2400" b="1">
                <a:solidFill>
                  <a:srgbClr val="C804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804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I</a:t>
            </a:r>
            <a:r>
              <a:rPr lang="ru-RU" sz="2400" b="1">
                <a:solidFill>
                  <a:srgbClr val="C804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C804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типа</a:t>
            </a:r>
            <a:endParaRPr lang="ru-RU" sz="2000" b="1">
              <a:solidFill>
                <a:srgbClr val="C8044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ru-RU" sz="2000"/>
              <a:t>   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относительно невысокое повышение АД с яркими вегетативными проявлениями – резкая головная боль, покраснение кожных покровов (лица), сердцебиение, дрожь, озноб, обильное мочеотделение.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1126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/>
          <a:p>
            <a:pPr algn="r"/>
            <a:r>
              <a:rPr lang="ru-RU" sz="24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Криз II типа</a:t>
            </a:r>
          </a:p>
          <a:p>
            <a:pPr algn="r">
              <a:buFont typeface="Wingdings" pitchFamily="2" charset="2"/>
              <a:buNone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    </a:t>
            </a: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протекают на фоне очень высоких цифр АД с различными проявлениями со стороны мозга, сердца - сильные головные боли, тошнота, рвота, зрительные расстройства, судороги, резкая одышка, приступы стенокардии. </a:t>
            </a:r>
            <a:endParaRPr lang="ru-RU" sz="2000" b="1" u="sng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2057400" y="1219200"/>
            <a:ext cx="2514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572000" y="1219200"/>
            <a:ext cx="2590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slow" advTm="3000">
    <p:pull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08088" y="457200"/>
            <a:ext cx="67278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Необходимо запомнить!</a:t>
            </a:r>
          </a:p>
          <a:p>
            <a:pPr marL="457200" indent="-457200"/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 появлении симптомов, </a:t>
            </a:r>
          </a:p>
          <a:p>
            <a:pPr marL="457200" indent="-457200"/>
            <a:r>
              <a:rPr lang="ru-RU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сопровождающих гипертонический криз:</a:t>
            </a:r>
          </a:p>
          <a:p>
            <a:pPr marL="457200" indent="-457200"/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Измерить артериальное давление!</a:t>
            </a:r>
          </a:p>
          <a:p>
            <a:pPr marL="457200" indent="-457200"/>
            <a:endParaRPr lang="ru-RU" b="1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Принять  меры по снижению </a:t>
            </a:r>
          </a:p>
          <a:p>
            <a:pPr marL="457200" indent="-457200"/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повышенного артериального давления:</a:t>
            </a:r>
          </a:p>
          <a:p>
            <a:pPr marL="457200" indent="-457200">
              <a:buFontTx/>
              <a:buBlip>
                <a:blip r:embed="rId2"/>
              </a:buBlip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Клонидин (клофелин) 0,075 – 0,15 мг </a:t>
            </a:r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или</a:t>
            </a:r>
          </a:p>
          <a:p>
            <a:pPr marL="457200" indent="-457200">
              <a:buFontTx/>
              <a:buBlip>
                <a:blip r:embed="rId2"/>
              </a:buBlip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Нифедипин (коринфар) 10 мг </a:t>
            </a:r>
            <a:r>
              <a:rPr lang="ru-RU" sz="2000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или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buFontTx/>
              <a:buBlip>
                <a:blip r:embed="rId2"/>
              </a:buBlip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Каптоприл (капотен) 25-50 мг</a:t>
            </a:r>
            <a:endParaRPr lang="ru-RU" sz="2000" b="1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buFontTx/>
              <a:buBlip>
                <a:blip r:embed="rId2"/>
              </a:buBlip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 появлении загрудинных болей –</a:t>
            </a:r>
          </a:p>
          <a:p>
            <a:pPr marL="457200" indent="-457200"/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нитроглицерин  под язык</a:t>
            </a:r>
          </a:p>
          <a:p>
            <a:pPr marL="457200" indent="-457200"/>
            <a:endParaRPr lang="ru-RU" sz="20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/>
            <a:r>
              <a:rPr lang="ru-RU" b="1">
                <a:solidFill>
                  <a:srgbClr val="C6062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3. Вызвать врача скорой помощи!</a:t>
            </a:r>
          </a:p>
          <a:p>
            <a:pPr marL="457200" indent="-457200">
              <a:buFontTx/>
              <a:buBlip>
                <a:blip r:embed="rId2"/>
              </a:buBlip>
            </a:pPr>
            <a:endParaRPr lang="ru-RU" b="1">
              <a:solidFill>
                <a:srgbClr val="C6062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57250" y="5715000"/>
            <a:ext cx="742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C6062F"/>
                </a:solidFill>
                <a:latin typeface="Arial" charset="0"/>
              </a:rPr>
              <a:t>Не принимайте неэффективных средств – папазол, дибазол!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Designs\Эскиз.pot</Template>
  <TotalTime>0</TotalTime>
  <Words>570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Эскиз</vt:lpstr>
      <vt:lpstr>CorelDRAW</vt:lpstr>
      <vt:lpstr>  </vt:lpstr>
      <vt:lpstr>Классификация Уровней Артериального Давления  (Национальные Рекомендации  По Профилактике, Диагностике и Лечению АГ, 2002)</vt:lpstr>
      <vt:lpstr>     Это надо запомнить!  Уровень артериального давления   140/90 мм рт. ст. и выше  считается для  взрослых  повышенным </vt:lpstr>
      <vt:lpstr>Презентация PowerPoint</vt:lpstr>
      <vt:lpstr>Наиболее частые жалобы при повышении АД</vt:lpstr>
      <vt:lpstr>Гипертонический криз –   это внезапный, резкий подъем артериального давления, сопровождающийся ухудшением самочувствия и опасный осложнениями </vt:lpstr>
      <vt:lpstr>Презентация PowerPoint</vt:lpstr>
      <vt:lpstr>Гипертонические кризы  условно делят на два типа: </vt:lpstr>
      <vt:lpstr>Презентация PowerPoint</vt:lpstr>
      <vt:lpstr>Транзиторная ишемическая атака (ТИА) =  преходящее нарушение мозгового кровообращения! 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план и запишите в таблицу</vt:lpstr>
      <vt:lpstr>«Секрет успеха» -  ставьте реальные, а не глобальные  задачи,   планируйте для себя «поощрение» (вознаграждение, похвалу) за достигнутые результаты (победы над вредными для здоровья привычками!)   </vt:lpstr>
    </vt:vector>
  </TitlesOfParts>
  <Company>Tacis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31</cp:revision>
  <dcterms:created xsi:type="dcterms:W3CDTF">2006-04-27T18:01:54Z</dcterms:created>
  <dcterms:modified xsi:type="dcterms:W3CDTF">2013-04-03T10:08:10Z</dcterms:modified>
</cp:coreProperties>
</file>